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1" r:id="rId2"/>
    <p:sldMasterId id="2147483868" r:id="rId3"/>
  </p:sldMasterIdLst>
  <p:notesMasterIdLst>
    <p:notesMasterId r:id="rId15"/>
  </p:notesMasterIdLst>
  <p:handoutMasterIdLst>
    <p:handoutMasterId r:id="rId16"/>
  </p:handoutMasterIdLst>
  <p:sldIdLst>
    <p:sldId id="701" r:id="rId4"/>
    <p:sldId id="733" r:id="rId5"/>
    <p:sldId id="697" r:id="rId6"/>
    <p:sldId id="727" r:id="rId7"/>
    <p:sldId id="737" r:id="rId8"/>
    <p:sldId id="708" r:id="rId9"/>
    <p:sldId id="736" r:id="rId10"/>
    <p:sldId id="735" r:id="rId11"/>
    <p:sldId id="738" r:id="rId12"/>
    <p:sldId id="722" r:id="rId13"/>
    <p:sldId id="730" r:id="rId14"/>
  </p:sldIdLst>
  <p:sldSz cx="9144000" cy="6858000" type="screen4x3"/>
  <p:notesSz cx="7315200" cy="9601200"/>
  <p:defaultTex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FFFF99"/>
    <a:srgbClr val="070000"/>
    <a:srgbClr val="060000"/>
    <a:srgbClr val="040000"/>
    <a:srgbClr val="000000"/>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87874" autoAdjust="0"/>
  </p:normalViewPr>
  <p:slideViewPr>
    <p:cSldViewPr snapToGrid="0">
      <p:cViewPr>
        <p:scale>
          <a:sx n="90" d="100"/>
          <a:sy n="90" d="100"/>
        </p:scale>
        <p:origin x="-72" y="-72"/>
      </p:cViewPr>
      <p:guideLst>
        <p:guide orient="horz"/>
        <p:guide pos="3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1506" y="240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238" cy="482600"/>
          </a:xfrm>
          <a:prstGeom prst="rect">
            <a:avLst/>
          </a:prstGeom>
          <a:noFill/>
          <a:ln w="9525">
            <a:noFill/>
            <a:miter lim="800000"/>
            <a:headEnd/>
            <a:tailEnd/>
          </a:ln>
          <a:effectLst/>
        </p:spPr>
        <p:txBody>
          <a:bodyPr vert="horz" wrap="square" lIns="96821" tIns="48410" rIns="96821" bIns="48410" numCol="1" anchor="t" anchorCtr="0" compatLnSpc="1">
            <a:prstTxWarp prst="textNoShape">
              <a:avLst/>
            </a:prstTxWarp>
          </a:bodyPr>
          <a:lstStyle>
            <a:lvl1pPr defTabSz="966556" eaLnBrk="0" hangingPunct="0">
              <a:defRPr sz="1200" dirty="0">
                <a:latin typeface="Times" pitchFamily="18" charset="0"/>
              </a:defRPr>
            </a:lvl1pPr>
          </a:lstStyle>
          <a:p>
            <a:pPr>
              <a:defRPr/>
            </a:pPr>
            <a:endParaRPr lang="en-US"/>
          </a:p>
        </p:txBody>
      </p:sp>
      <p:sp>
        <p:nvSpPr>
          <p:cNvPr id="14339" name="Rectangle 3"/>
          <p:cNvSpPr>
            <a:spLocks noGrp="1" noChangeArrowheads="1"/>
          </p:cNvSpPr>
          <p:nvPr>
            <p:ph type="dt" sz="quarter" idx="1"/>
          </p:nvPr>
        </p:nvSpPr>
        <p:spPr bwMode="auto">
          <a:xfrm>
            <a:off x="4144963" y="0"/>
            <a:ext cx="3170237" cy="482600"/>
          </a:xfrm>
          <a:prstGeom prst="rect">
            <a:avLst/>
          </a:prstGeom>
          <a:noFill/>
          <a:ln w="9525">
            <a:noFill/>
            <a:miter lim="800000"/>
            <a:headEnd/>
            <a:tailEnd/>
          </a:ln>
          <a:effectLst/>
        </p:spPr>
        <p:txBody>
          <a:bodyPr vert="horz" wrap="square" lIns="96821" tIns="48410" rIns="96821" bIns="48410" numCol="1" anchor="t" anchorCtr="0" compatLnSpc="1">
            <a:prstTxWarp prst="textNoShape">
              <a:avLst/>
            </a:prstTxWarp>
          </a:bodyPr>
          <a:lstStyle>
            <a:lvl1pPr algn="r" defTabSz="966556" eaLnBrk="0" hangingPunct="0">
              <a:defRPr sz="1200" dirty="0">
                <a:latin typeface="Times" pitchFamily="18" charset="0"/>
              </a:defRPr>
            </a:lvl1pPr>
          </a:lstStyle>
          <a:p>
            <a:pPr>
              <a:defRPr/>
            </a:pPr>
            <a:endParaRPr lang="en-US"/>
          </a:p>
        </p:txBody>
      </p:sp>
      <p:sp>
        <p:nvSpPr>
          <p:cNvPr id="14340" name="Rectangle 4"/>
          <p:cNvSpPr>
            <a:spLocks noGrp="1" noChangeArrowheads="1"/>
          </p:cNvSpPr>
          <p:nvPr>
            <p:ph type="ftr" sz="quarter" idx="2"/>
          </p:nvPr>
        </p:nvSpPr>
        <p:spPr bwMode="auto">
          <a:xfrm>
            <a:off x="0" y="9118600"/>
            <a:ext cx="3170238" cy="482600"/>
          </a:xfrm>
          <a:prstGeom prst="rect">
            <a:avLst/>
          </a:prstGeom>
          <a:noFill/>
          <a:ln w="9525">
            <a:noFill/>
            <a:miter lim="800000"/>
            <a:headEnd/>
            <a:tailEnd/>
          </a:ln>
          <a:effectLst/>
        </p:spPr>
        <p:txBody>
          <a:bodyPr vert="horz" wrap="square" lIns="96821" tIns="48410" rIns="96821" bIns="48410" numCol="1" anchor="b" anchorCtr="0" compatLnSpc="1">
            <a:prstTxWarp prst="textNoShape">
              <a:avLst/>
            </a:prstTxWarp>
          </a:bodyPr>
          <a:lstStyle>
            <a:lvl1pPr defTabSz="966556" eaLnBrk="0" hangingPunct="0">
              <a:defRPr sz="1200" dirty="0">
                <a:latin typeface="Times" pitchFamily="18" charset="0"/>
              </a:defRPr>
            </a:lvl1pPr>
          </a:lstStyle>
          <a:p>
            <a:pPr>
              <a:defRPr/>
            </a:pPr>
            <a:endParaRPr lang="en-US"/>
          </a:p>
        </p:txBody>
      </p:sp>
      <p:sp>
        <p:nvSpPr>
          <p:cNvPr id="14341" name="Rectangle 5"/>
          <p:cNvSpPr>
            <a:spLocks noGrp="1" noChangeArrowheads="1"/>
          </p:cNvSpPr>
          <p:nvPr>
            <p:ph type="sldNum" sz="quarter" idx="3"/>
          </p:nvPr>
        </p:nvSpPr>
        <p:spPr bwMode="auto">
          <a:xfrm>
            <a:off x="4144963" y="9118600"/>
            <a:ext cx="3170237" cy="482600"/>
          </a:xfrm>
          <a:prstGeom prst="rect">
            <a:avLst/>
          </a:prstGeom>
          <a:noFill/>
          <a:ln w="9525">
            <a:noFill/>
            <a:miter lim="800000"/>
            <a:headEnd/>
            <a:tailEnd/>
          </a:ln>
          <a:effectLst/>
        </p:spPr>
        <p:txBody>
          <a:bodyPr vert="horz" wrap="square" lIns="96821" tIns="48410" rIns="96821" bIns="48410" numCol="1" anchor="b" anchorCtr="0" compatLnSpc="1">
            <a:prstTxWarp prst="textNoShape">
              <a:avLst/>
            </a:prstTxWarp>
          </a:bodyPr>
          <a:lstStyle>
            <a:lvl1pPr algn="r" defTabSz="966556" eaLnBrk="0" hangingPunct="0">
              <a:defRPr sz="1200">
                <a:latin typeface="Times" pitchFamily="18" charset="0"/>
              </a:defRPr>
            </a:lvl1pPr>
          </a:lstStyle>
          <a:p>
            <a:pPr>
              <a:defRPr/>
            </a:pPr>
            <a:fld id="{A0723B9E-5DD2-4714-9DFA-076A77AED92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46425" cy="471488"/>
          </a:xfrm>
          <a:prstGeom prst="rect">
            <a:avLst/>
          </a:prstGeom>
          <a:noFill/>
          <a:ln w="9525">
            <a:noFill/>
            <a:miter lim="800000"/>
            <a:headEnd/>
            <a:tailEnd/>
          </a:ln>
          <a:effectLst/>
        </p:spPr>
        <p:txBody>
          <a:bodyPr vert="horz" wrap="square" lIns="94140" tIns="47069" rIns="94140" bIns="47069" numCol="1" anchor="t" anchorCtr="0" compatLnSpc="1">
            <a:prstTxWarp prst="textNoShape">
              <a:avLst/>
            </a:prstTxWarp>
          </a:bodyPr>
          <a:lstStyle>
            <a:lvl1pPr defTabSz="941815" eaLnBrk="0" hangingPunct="0">
              <a:defRPr sz="1200" dirty="0">
                <a:latin typeface="Times" pitchFamily="18" charset="0"/>
              </a:defRPr>
            </a:lvl1pPr>
          </a:lstStyle>
          <a:p>
            <a:pPr>
              <a:defRPr/>
            </a:pPr>
            <a:endParaRPr lang="en-US"/>
          </a:p>
        </p:txBody>
      </p:sp>
      <p:sp>
        <p:nvSpPr>
          <p:cNvPr id="16387" name="Rectangle 3"/>
          <p:cNvSpPr>
            <a:spLocks noGrp="1" noChangeArrowheads="1"/>
          </p:cNvSpPr>
          <p:nvPr>
            <p:ph type="dt" idx="1"/>
          </p:nvPr>
        </p:nvSpPr>
        <p:spPr bwMode="auto">
          <a:xfrm>
            <a:off x="4168775" y="0"/>
            <a:ext cx="3146425" cy="471488"/>
          </a:xfrm>
          <a:prstGeom prst="rect">
            <a:avLst/>
          </a:prstGeom>
          <a:noFill/>
          <a:ln w="9525">
            <a:noFill/>
            <a:miter lim="800000"/>
            <a:headEnd/>
            <a:tailEnd/>
          </a:ln>
          <a:effectLst/>
        </p:spPr>
        <p:txBody>
          <a:bodyPr vert="horz" wrap="square" lIns="94140" tIns="47069" rIns="94140" bIns="47069" numCol="1" anchor="t" anchorCtr="0" compatLnSpc="1">
            <a:prstTxWarp prst="textNoShape">
              <a:avLst/>
            </a:prstTxWarp>
          </a:bodyPr>
          <a:lstStyle>
            <a:lvl1pPr algn="r" defTabSz="941815" eaLnBrk="0" hangingPunct="0">
              <a:defRPr sz="1200" dirty="0">
                <a:latin typeface="Times" pitchFamily="18"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308100" y="701675"/>
            <a:ext cx="4783138" cy="35877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42975" y="4525963"/>
            <a:ext cx="5429250" cy="4371975"/>
          </a:xfrm>
          <a:prstGeom prst="rect">
            <a:avLst/>
          </a:prstGeom>
          <a:noFill/>
          <a:ln w="9525">
            <a:noFill/>
            <a:miter lim="800000"/>
            <a:headEnd/>
            <a:tailEnd/>
          </a:ln>
          <a:effectLst/>
        </p:spPr>
        <p:txBody>
          <a:bodyPr vert="horz" wrap="square" lIns="94140" tIns="47069" rIns="94140" bIns="470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128125"/>
            <a:ext cx="3146425" cy="471488"/>
          </a:xfrm>
          <a:prstGeom prst="rect">
            <a:avLst/>
          </a:prstGeom>
          <a:noFill/>
          <a:ln w="9525">
            <a:noFill/>
            <a:miter lim="800000"/>
            <a:headEnd/>
            <a:tailEnd/>
          </a:ln>
          <a:effectLst/>
        </p:spPr>
        <p:txBody>
          <a:bodyPr vert="horz" wrap="square" lIns="94140" tIns="47069" rIns="94140" bIns="47069" numCol="1" anchor="b" anchorCtr="0" compatLnSpc="1">
            <a:prstTxWarp prst="textNoShape">
              <a:avLst/>
            </a:prstTxWarp>
          </a:bodyPr>
          <a:lstStyle>
            <a:lvl1pPr defTabSz="941815" eaLnBrk="0" hangingPunct="0">
              <a:defRPr sz="1200" dirty="0">
                <a:latin typeface="Times" pitchFamily="18" charset="0"/>
              </a:defRPr>
            </a:lvl1pPr>
          </a:lstStyle>
          <a:p>
            <a:pPr>
              <a:defRPr/>
            </a:pPr>
            <a:endParaRPr lang="en-US"/>
          </a:p>
        </p:txBody>
      </p:sp>
      <p:sp>
        <p:nvSpPr>
          <p:cNvPr id="16391" name="Rectangle 7"/>
          <p:cNvSpPr>
            <a:spLocks noGrp="1" noChangeArrowheads="1"/>
          </p:cNvSpPr>
          <p:nvPr>
            <p:ph type="sldNum" sz="quarter" idx="5"/>
          </p:nvPr>
        </p:nvSpPr>
        <p:spPr bwMode="auto">
          <a:xfrm>
            <a:off x="4168775" y="9128125"/>
            <a:ext cx="3146425" cy="471488"/>
          </a:xfrm>
          <a:prstGeom prst="rect">
            <a:avLst/>
          </a:prstGeom>
          <a:noFill/>
          <a:ln w="9525">
            <a:noFill/>
            <a:miter lim="800000"/>
            <a:headEnd/>
            <a:tailEnd/>
          </a:ln>
          <a:effectLst/>
        </p:spPr>
        <p:txBody>
          <a:bodyPr vert="horz" wrap="square" lIns="94140" tIns="47069" rIns="94140" bIns="47069" numCol="1" anchor="b" anchorCtr="0" compatLnSpc="1">
            <a:prstTxWarp prst="textNoShape">
              <a:avLst/>
            </a:prstTxWarp>
          </a:bodyPr>
          <a:lstStyle>
            <a:lvl1pPr algn="r" defTabSz="941815" eaLnBrk="0" hangingPunct="0">
              <a:defRPr sz="1200">
                <a:latin typeface="Times" pitchFamily="18" charset="0"/>
              </a:defRPr>
            </a:lvl1pPr>
          </a:lstStyle>
          <a:p>
            <a:pPr>
              <a:defRPr/>
            </a:pPr>
            <a:fld id="{88D6D7B0-A8D8-4841-ACF0-B8A7C8ADE10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333333"/>
        </a:solidFill>
        <a:latin typeface="Times" pitchFamily="18" charset="0"/>
        <a:ea typeface="+mn-ea"/>
        <a:cs typeface="+mn-cs"/>
      </a:defRPr>
    </a:lvl1pPr>
    <a:lvl2pPr marL="457200" algn="l" rtl="0" eaLnBrk="0" fontAlgn="base" hangingPunct="0">
      <a:spcBef>
        <a:spcPct val="30000"/>
      </a:spcBef>
      <a:spcAft>
        <a:spcPct val="0"/>
      </a:spcAft>
      <a:defRPr sz="1200" kern="1200">
        <a:solidFill>
          <a:srgbClr val="333333"/>
        </a:solidFill>
        <a:latin typeface="Times" pitchFamily="18" charset="0"/>
        <a:ea typeface="+mn-ea"/>
        <a:cs typeface="+mn-cs"/>
      </a:defRPr>
    </a:lvl2pPr>
    <a:lvl3pPr marL="914400" algn="l" rtl="0" eaLnBrk="0" fontAlgn="base" hangingPunct="0">
      <a:spcBef>
        <a:spcPct val="30000"/>
      </a:spcBef>
      <a:spcAft>
        <a:spcPct val="0"/>
      </a:spcAft>
      <a:defRPr sz="1200" kern="1200">
        <a:solidFill>
          <a:srgbClr val="333333"/>
        </a:solidFill>
        <a:latin typeface="Times" pitchFamily="18" charset="0"/>
        <a:ea typeface="+mn-ea"/>
        <a:cs typeface="+mn-cs"/>
      </a:defRPr>
    </a:lvl3pPr>
    <a:lvl4pPr marL="1371600" algn="l" rtl="0" eaLnBrk="0" fontAlgn="base" hangingPunct="0">
      <a:spcBef>
        <a:spcPct val="30000"/>
      </a:spcBef>
      <a:spcAft>
        <a:spcPct val="0"/>
      </a:spcAft>
      <a:defRPr sz="1200" kern="1200">
        <a:solidFill>
          <a:srgbClr val="333333"/>
        </a:solidFill>
        <a:latin typeface="Times" pitchFamily="18" charset="0"/>
        <a:ea typeface="+mn-ea"/>
        <a:cs typeface="+mn-cs"/>
      </a:defRPr>
    </a:lvl4pPr>
    <a:lvl5pPr marL="1828800" algn="l" rtl="0" eaLnBrk="0" fontAlgn="base" hangingPunct="0">
      <a:spcBef>
        <a:spcPct val="30000"/>
      </a:spcBef>
      <a:spcAft>
        <a:spcPct val="0"/>
      </a:spcAft>
      <a:defRPr sz="1200" kern="1200">
        <a:solidFill>
          <a:srgbClr val="333333"/>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pPr defTabSz="941388"/>
            <a:fld id="{C4B44853-459B-406B-BF00-A27980C9B33E}" type="slidenum">
              <a:rPr lang="en-US" smtClean="0"/>
              <a:pPr defTabSz="941388"/>
              <a:t>1</a:t>
            </a:fld>
            <a:endParaRPr lang="en-US" smtClean="0"/>
          </a:p>
        </p:txBody>
      </p:sp>
      <p:sp>
        <p:nvSpPr>
          <p:cNvPr id="41986" name="Rectangle 2"/>
          <p:cNvSpPr>
            <a:spLocks noGrp="1" noRot="1" noChangeAspect="1" noChangeArrowheads="1" noTextEdit="1"/>
          </p:cNvSpPr>
          <p:nvPr>
            <p:ph type="sldImg"/>
          </p:nvPr>
        </p:nvSpPr>
        <p:spPr>
          <a:xfrm>
            <a:off x="904875" y="220663"/>
            <a:ext cx="5456238" cy="4092575"/>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ln/>
        </p:spPr>
      </p:sp>
      <p:sp>
        <p:nvSpPr>
          <p:cNvPr id="133122" name="Notes Placeholder 2"/>
          <p:cNvSpPr>
            <a:spLocks noGrp="1"/>
          </p:cNvSpPr>
          <p:nvPr>
            <p:ph type="body" idx="1"/>
          </p:nvPr>
        </p:nvSpPr>
        <p:spPr>
          <a:noFill/>
          <a:ln/>
        </p:spPr>
        <p:txBody>
          <a:bodyPr/>
          <a:lstStyle/>
          <a:p>
            <a:endParaRPr lang="en-US" smtClean="0"/>
          </a:p>
        </p:txBody>
      </p:sp>
      <p:sp>
        <p:nvSpPr>
          <p:cNvPr id="133123" name="Slide Number Placeholder 3"/>
          <p:cNvSpPr>
            <a:spLocks noGrp="1"/>
          </p:cNvSpPr>
          <p:nvPr>
            <p:ph type="sldNum" sz="quarter" idx="5"/>
          </p:nvPr>
        </p:nvSpPr>
        <p:spPr>
          <a:noFill/>
        </p:spPr>
        <p:txBody>
          <a:bodyPr/>
          <a:lstStyle/>
          <a:p>
            <a:pPr defTabSz="941388"/>
            <a:fld id="{2F4C89D1-753E-49A0-B2CF-E27B2C5561ED}" type="slidenum">
              <a:rPr lang="en-US" smtClean="0"/>
              <a:pPr defTabSz="941388"/>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pPr defTabSz="941388"/>
            <a:fld id="{ACD4A7BA-72A0-4E24-AE36-FB3C05C493D0}" type="slidenum">
              <a:rPr lang="en-US" smtClean="0"/>
              <a:pPr defTabSz="941388"/>
              <a:t>11</a:t>
            </a:fld>
            <a:endParaRPr lang="en-US" smtClean="0"/>
          </a:p>
        </p:txBody>
      </p:sp>
      <p:sp>
        <p:nvSpPr>
          <p:cNvPr id="135170" name="Rectangle 2"/>
          <p:cNvSpPr>
            <a:spLocks noGrp="1" noRot="1" noChangeAspect="1" noChangeArrowheads="1" noTextEdit="1"/>
          </p:cNvSpPr>
          <p:nvPr>
            <p:ph type="sldImg"/>
          </p:nvPr>
        </p:nvSpPr>
        <p:spPr>
          <a:xfrm>
            <a:off x="1309688" y="701675"/>
            <a:ext cx="4783137" cy="3587750"/>
          </a:xfrm>
          <a:ln/>
        </p:spPr>
      </p:sp>
      <p:sp>
        <p:nvSpPr>
          <p:cNvPr id="135171" name="Rectangle 3"/>
          <p:cNvSpPr>
            <a:spLocks noGrp="1" noChangeArrowheads="1"/>
          </p:cNvSpPr>
          <p:nvPr>
            <p:ph type="body" idx="1"/>
          </p:nvPr>
        </p:nvSpPr>
        <p:spPr>
          <a:noFill/>
          <a:ln/>
        </p:spPr>
        <p:txBody>
          <a:bodyPr/>
          <a:lstStyle/>
          <a:p>
            <a:endParaRPr lang="en-US" sz="15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pPr defTabSz="941388"/>
            <a:fld id="{755CE829-6BF9-4596-9E8D-19FCF753A704}" type="slidenum">
              <a:rPr lang="en-US" smtClean="0"/>
              <a:pPr defTabSz="941388"/>
              <a:t>2</a:t>
            </a:fld>
            <a:endParaRPr lang="en-US" smtClean="0"/>
          </a:p>
        </p:txBody>
      </p:sp>
      <p:sp>
        <p:nvSpPr>
          <p:cNvPr id="44034" name="Rectangle 7"/>
          <p:cNvSpPr txBox="1">
            <a:spLocks noGrp="1" noChangeArrowheads="1"/>
          </p:cNvSpPr>
          <p:nvPr/>
        </p:nvSpPr>
        <p:spPr bwMode="auto">
          <a:xfrm>
            <a:off x="4143375" y="9120188"/>
            <a:ext cx="3168650" cy="477837"/>
          </a:xfrm>
          <a:prstGeom prst="rect">
            <a:avLst/>
          </a:prstGeom>
          <a:noFill/>
          <a:ln w="9525">
            <a:noFill/>
            <a:round/>
            <a:headEnd/>
            <a:tailEnd/>
          </a:ln>
        </p:spPr>
        <p:txBody>
          <a:bodyPr lIns="95127" tIns="49466" rIns="95127" bIns="49466" anchor="b"/>
          <a:lstStyle/>
          <a:p>
            <a:pPr algn="r" defTabSz="482600">
              <a:buClr>
                <a:srgbClr val="000000"/>
              </a:buClr>
              <a:buSzPct val="45000"/>
              <a:tabLst>
                <a:tab pos="765175" algn="l"/>
                <a:tab pos="1530350" algn="l"/>
                <a:tab pos="2295525" algn="l"/>
                <a:tab pos="3060700" algn="l"/>
              </a:tabLst>
            </a:pPr>
            <a:fld id="{56B1C8B8-9DF2-45DF-AE60-9B3A0E4B856E}" type="slidenum">
              <a:rPr lang="en-GB" sz="1200">
                <a:solidFill>
                  <a:srgbClr val="000000"/>
                </a:solidFill>
                <a:latin typeface="Times New Roman" pitchFamily="18" charset="0"/>
                <a:ea typeface="Arial Unicode MS" pitchFamily="34" charset="-128"/>
                <a:cs typeface="Arial Unicode MS" pitchFamily="34" charset="-128"/>
              </a:rPr>
              <a:pPr algn="r" defTabSz="482600">
                <a:buClr>
                  <a:srgbClr val="000000"/>
                </a:buClr>
                <a:buSzPct val="45000"/>
                <a:tabLst>
                  <a:tab pos="765175" algn="l"/>
                  <a:tab pos="1530350" algn="l"/>
                  <a:tab pos="2295525" algn="l"/>
                  <a:tab pos="3060700" algn="l"/>
                </a:tabLst>
              </a:pPr>
              <a:t>2</a:t>
            </a:fld>
            <a:endParaRPr lang="en-GB" sz="1200">
              <a:solidFill>
                <a:srgbClr val="000000"/>
              </a:solidFill>
              <a:latin typeface="Times New Roman" pitchFamily="18" charset="0"/>
              <a:ea typeface="Arial Unicode MS" pitchFamily="34" charset="-128"/>
              <a:cs typeface="Arial Unicode MS" pitchFamily="34" charset="-128"/>
            </a:endParaRPr>
          </a:p>
        </p:txBody>
      </p:sp>
      <p:sp>
        <p:nvSpPr>
          <p:cNvPr id="44035" name="Rectangle 2"/>
          <p:cNvSpPr>
            <a:spLocks noGrp="1" noRot="1" noChangeAspect="1" noChangeArrowheads="1" noTextEdit="1"/>
          </p:cNvSpPr>
          <p:nvPr>
            <p:ph type="sldImg"/>
          </p:nvPr>
        </p:nvSpPr>
        <p:spPr>
          <a:xfrm>
            <a:off x="1038225" y="739775"/>
            <a:ext cx="4027488" cy="3019425"/>
          </a:xfrm>
          <a:ln/>
        </p:spPr>
      </p:sp>
      <p:sp>
        <p:nvSpPr>
          <p:cNvPr id="44036" name="Rectangle 3"/>
          <p:cNvSpPr>
            <a:spLocks noGrp="1" noChangeArrowheads="1"/>
          </p:cNvSpPr>
          <p:nvPr>
            <p:ph type="body" idx="1"/>
          </p:nvPr>
        </p:nvSpPr>
        <p:spPr>
          <a:xfrm>
            <a:off x="741363" y="4300538"/>
            <a:ext cx="5802312" cy="4579937"/>
          </a:xfrm>
          <a:noFill/>
          <a:ln/>
        </p:spPr>
        <p:txBody>
          <a:bodyPr lIns="95127" tIns="49466" rIns="95127" bIns="49466"/>
          <a:lstStyle/>
          <a:p>
            <a:r>
              <a:rPr lang="en-US" smtClean="0">
                <a:solidFill>
                  <a:srgbClr val="000000"/>
                </a:solidFill>
              </a:rPr>
              <a:t>Play “Duck and Cover” video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p>
        </p:txBody>
      </p:sp>
      <p:sp>
        <p:nvSpPr>
          <p:cNvPr id="46083" name="Slide Number Placeholder 3"/>
          <p:cNvSpPr>
            <a:spLocks noGrp="1"/>
          </p:cNvSpPr>
          <p:nvPr>
            <p:ph type="sldNum" sz="quarter" idx="5"/>
          </p:nvPr>
        </p:nvSpPr>
        <p:spPr>
          <a:noFill/>
        </p:spPr>
        <p:txBody>
          <a:bodyPr/>
          <a:lstStyle/>
          <a:p>
            <a:pPr defTabSz="941388"/>
            <a:fld id="{5DCE0A61-9C52-4E69-96BB-000F21EBFF68}" type="slidenum">
              <a:rPr lang="en-US" smtClean="0"/>
              <a:pPr defTabSz="941388"/>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xfrm>
            <a:off x="1257300" y="238125"/>
            <a:ext cx="4786313" cy="3589338"/>
          </a:xfrm>
          <a:ln/>
        </p:spPr>
      </p:sp>
      <p:sp>
        <p:nvSpPr>
          <p:cNvPr id="48130" name="Notes Placeholder 2"/>
          <p:cNvSpPr>
            <a:spLocks noGrp="1"/>
          </p:cNvSpPr>
          <p:nvPr>
            <p:ph type="body" idx="1"/>
          </p:nvPr>
        </p:nvSpPr>
        <p:spPr>
          <a:noFill/>
          <a:ln/>
        </p:spPr>
        <p:txBody>
          <a:bodyPr/>
          <a:lstStyle/>
          <a:p>
            <a:r>
              <a:rPr lang="en-US" smtClean="0"/>
              <a:t>IPAWS is simple in concept yet complex in the required programmatic and technological approaches necessary to establish an integrated and interoperable system to allow our Nation’s leaders to alert and warn the American people.  </a:t>
            </a:r>
          </a:p>
          <a:p>
            <a:endParaRPr lang="en-US" smtClean="0"/>
          </a:p>
          <a:p>
            <a:r>
              <a:rPr lang="en-US" smtClean="0"/>
              <a:t>IPAWS capability acknowledges the technological communications capabilities of today while establishing the ability to integrate technologies of the future.  </a:t>
            </a:r>
          </a:p>
        </p:txBody>
      </p:sp>
      <p:sp>
        <p:nvSpPr>
          <p:cNvPr id="48131" name="Slide Number Placeholder 3"/>
          <p:cNvSpPr>
            <a:spLocks noGrp="1"/>
          </p:cNvSpPr>
          <p:nvPr>
            <p:ph type="sldNum" sz="quarter" idx="5"/>
          </p:nvPr>
        </p:nvSpPr>
        <p:spPr>
          <a:noFill/>
        </p:spPr>
        <p:txBody>
          <a:bodyPr/>
          <a:lstStyle/>
          <a:p>
            <a:pPr defTabSz="941388"/>
            <a:fld id="{5EFE6D91-7A3D-4B11-827B-C4A8E733383F}" type="slidenum">
              <a:rPr lang="en-US" smtClean="0"/>
              <a:pPr defTabSz="941388"/>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smtClean="0"/>
          </a:p>
        </p:txBody>
      </p:sp>
      <p:sp>
        <p:nvSpPr>
          <p:cNvPr id="50179" name="Slide Number Placeholder 3"/>
          <p:cNvSpPr>
            <a:spLocks noGrp="1"/>
          </p:cNvSpPr>
          <p:nvPr>
            <p:ph type="sldNum" sz="quarter" idx="5"/>
          </p:nvPr>
        </p:nvSpPr>
        <p:spPr>
          <a:noFill/>
        </p:spPr>
        <p:txBody>
          <a:bodyPr/>
          <a:lstStyle/>
          <a:p>
            <a:pPr defTabSz="941388"/>
            <a:fld id="{22280D2E-E703-4559-BECA-01D558688328}" type="slidenum">
              <a:rPr lang="en-US" smtClean="0">
                <a:solidFill>
                  <a:srgbClr val="000000"/>
                </a:solidFill>
              </a:rPr>
              <a:pPr defTabSz="941388"/>
              <a:t>5</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r>
              <a:rPr lang="en-US" smtClean="0"/>
              <a:t>Picture (OV-1) of Vision – </a:t>
            </a:r>
          </a:p>
          <a:p>
            <a:r>
              <a:rPr lang="en-US" smtClean="0"/>
              <a:t>– concept of single message delivered to multiple dissemination channels – integration, easier to use for alert authorities</a:t>
            </a:r>
          </a:p>
          <a:p>
            <a:endParaRPr lang="en-US" smtClean="0"/>
          </a:p>
          <a:p>
            <a:r>
              <a:rPr lang="en-US" smtClean="0"/>
              <a:t>This concept enhances alerting capability in two critical ways: </a:t>
            </a:r>
          </a:p>
          <a:p>
            <a:r>
              <a:rPr lang="en-US" smtClean="0"/>
              <a:t>	1 – increases the reliability that a citizen will receive an alert via at least one path</a:t>
            </a:r>
          </a:p>
          <a:p>
            <a:r>
              <a:rPr lang="en-US" smtClean="0"/>
              <a:t>	2 – increases likelihood that citizen seriously considers the alert because alert information available for verification/corroboration via multiple media paths</a:t>
            </a:r>
          </a:p>
        </p:txBody>
      </p:sp>
      <p:sp>
        <p:nvSpPr>
          <p:cNvPr id="52227" name="Slide Number Placeholder 3"/>
          <p:cNvSpPr>
            <a:spLocks noGrp="1"/>
          </p:cNvSpPr>
          <p:nvPr>
            <p:ph type="sldNum" sz="quarter" idx="5"/>
          </p:nvPr>
        </p:nvSpPr>
        <p:spPr>
          <a:noFill/>
        </p:spPr>
        <p:txBody>
          <a:bodyPr/>
          <a:lstStyle/>
          <a:p>
            <a:pPr defTabSz="941388"/>
            <a:fld id="{53D91DBB-CC8E-460B-A173-08E1D3E592AD}" type="slidenum">
              <a:rPr lang="en-US" smtClean="0"/>
              <a:pPr defTabSz="941388"/>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pPr defTabSz="938213"/>
            <a:fld id="{9D19C26D-27C5-49D1-BF8D-4ED54D324194}" type="slidenum">
              <a:rPr lang="en-US" smtClean="0">
                <a:solidFill>
                  <a:srgbClr val="000000"/>
                </a:solidFill>
              </a:rPr>
              <a:pPr defTabSz="938213"/>
              <a:t>7</a:t>
            </a:fld>
            <a:endParaRPr lang="en-US" smtClean="0">
              <a:solidFill>
                <a:srgbClr val="000000"/>
              </a:solidFill>
            </a:endParaRPr>
          </a:p>
        </p:txBody>
      </p:sp>
      <p:sp>
        <p:nvSpPr>
          <p:cNvPr id="126978" name="Rectangle 2"/>
          <p:cNvSpPr>
            <a:spLocks noGrp="1" noRot="1" noChangeAspect="1" noChangeArrowheads="1" noTextEdit="1"/>
          </p:cNvSpPr>
          <p:nvPr>
            <p:ph type="sldImg"/>
          </p:nvPr>
        </p:nvSpPr>
        <p:spPr>
          <a:xfrm>
            <a:off x="393700" y="95250"/>
            <a:ext cx="6526213" cy="4894263"/>
          </a:xfrm>
          <a:ln/>
        </p:spPr>
      </p:sp>
      <p:sp>
        <p:nvSpPr>
          <p:cNvPr id="126979" name="Rectangle 3"/>
          <p:cNvSpPr>
            <a:spLocks noGrp="1" noChangeArrowheads="1"/>
          </p:cNvSpPr>
          <p:nvPr>
            <p:ph type="body" idx="1"/>
          </p:nvPr>
        </p:nvSpPr>
        <p:spPr>
          <a:xfrm>
            <a:off x="123825" y="5062538"/>
            <a:ext cx="7007225" cy="4538662"/>
          </a:xfrm>
          <a:noFill/>
          <a:ln/>
        </p:spPr>
        <p:txBody>
          <a:bodyPr/>
          <a:lstStyle/>
          <a:p>
            <a:pPr marL="296863" lvl="2" indent="-233363"/>
            <a:r>
              <a:rPr lang="en-US" sz="900" smtClean="0"/>
              <a:t>Green = FEMA maintained interface           Blue = NOAA System          Grey = state and local, not FEMA funded interfaces and systems</a:t>
            </a:r>
          </a:p>
          <a:p>
            <a:pPr marL="296863" lvl="2" indent="-233363"/>
            <a:endParaRPr lang="en-US" sz="900" smtClean="0"/>
          </a:p>
          <a:p>
            <a:pPr marL="296863" lvl="2" indent="-233363"/>
            <a:r>
              <a:rPr lang="en-US" sz="900" smtClean="0"/>
              <a:t>OPEN (Open Platform for Emergency Networks) is a message broker for exchanging standards compliant emergency messages.  OPEN v1.0 aka as DMIS, has been fielded in some localities to provide alert and warning message exchange with NOAA for non-weather hazard activation of the National Weather Radio network (HazCollect System).  </a:t>
            </a:r>
          </a:p>
          <a:p>
            <a:pPr marL="296863" lvl="2" indent="-233363"/>
            <a:endParaRPr lang="en-US" sz="900" smtClean="0"/>
          </a:p>
          <a:p>
            <a:pPr marL="296863" lvl="2" indent="-233363">
              <a:buFontTx/>
              <a:buChar char="•"/>
            </a:pPr>
            <a:r>
              <a:rPr lang="en-US" sz="900" smtClean="0"/>
              <a:t>Authorized alerting officials at all levels of government access the IPAWS service and send CAP messages through OPEN to public information distribution systems.  </a:t>
            </a:r>
            <a:r>
              <a:rPr lang="en-US" sz="900" b="1" smtClean="0"/>
              <a:t>Standard based CAP format </a:t>
            </a:r>
            <a:r>
              <a:rPr lang="en-US" sz="900" smtClean="0"/>
              <a:t>emergency alert messages.</a:t>
            </a:r>
            <a:endParaRPr lang="en-US" sz="900" b="1" smtClean="0"/>
          </a:p>
          <a:p>
            <a:pPr marL="296863" lvl="2" indent="-233363">
              <a:buFontTx/>
              <a:buChar char="•"/>
            </a:pPr>
            <a:r>
              <a:rPr lang="en-US" sz="900" smtClean="0"/>
              <a:t>IPAWS builds and maintains the OPEN standards based interface and connection to public information dissemination channels: </a:t>
            </a:r>
          </a:p>
          <a:p>
            <a:pPr marL="296863" lvl="2" indent="-233363"/>
            <a:r>
              <a:rPr lang="en-US" sz="900" smtClean="0"/>
              <a:t>		- radio and TV via EAS </a:t>
            </a:r>
          </a:p>
          <a:p>
            <a:pPr marL="296863" lvl="2" indent="-233363"/>
            <a:r>
              <a:rPr lang="en-US" sz="900" smtClean="0"/>
              <a:t>		- cellular phone broadcast via CMAS</a:t>
            </a:r>
          </a:p>
          <a:p>
            <a:pPr marL="296863" lvl="2" indent="-233363"/>
            <a:r>
              <a:rPr lang="en-US" sz="900" smtClean="0"/>
              <a:t>		- NOAA Weather Radio via HazCollect</a:t>
            </a:r>
          </a:p>
          <a:p>
            <a:pPr marL="296863" lvl="2" indent="-233363"/>
            <a:r>
              <a:rPr lang="en-US" sz="900" smtClean="0"/>
              <a:t>		- Internet services via TBD</a:t>
            </a:r>
          </a:p>
          <a:p>
            <a:pPr marL="296863" lvl="2" indent="-233363"/>
            <a:r>
              <a:rPr lang="en-US" sz="900" smtClean="0"/>
              <a:t>		- Local Unique systems – such as Emergency Telephone Networks and local phone dialing system as well as other local alerting systems (e.g. siren, signboard)</a:t>
            </a:r>
          </a:p>
          <a:p>
            <a:pPr>
              <a:spcBef>
                <a:spcPct val="0"/>
              </a:spcBef>
              <a:spcAft>
                <a:spcPts val="1200"/>
              </a:spcAft>
            </a:pPr>
            <a:endParaRPr lang="en-US" sz="1800" smtClean="0"/>
          </a:p>
          <a:p>
            <a:pPr>
              <a:spcBef>
                <a:spcPct val="0"/>
              </a:spcBef>
              <a:spcAft>
                <a:spcPts val="1200"/>
              </a:spcAft>
            </a:pPr>
            <a:r>
              <a:rPr lang="en-US" sz="1800" b="1" smtClean="0"/>
              <a:t>IPAWS does not replace local alerting systems, but can be used by and integrated with local alerting systems</a:t>
            </a:r>
            <a:endParaRPr lang="en-US" sz="1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pPr defTabSz="941388"/>
            <a:fld id="{6FFFE2AC-2494-4079-8B94-21F60787A858}" type="slidenum">
              <a:rPr lang="en-US" smtClean="0">
                <a:solidFill>
                  <a:srgbClr val="000000"/>
                </a:solidFill>
              </a:rPr>
              <a:pPr defTabSz="941388"/>
              <a:t>8</a:t>
            </a:fld>
            <a:endParaRPr lang="en-US" smtClean="0">
              <a:solidFill>
                <a:srgbClr val="000000"/>
              </a:solidFill>
            </a:endParaRPr>
          </a:p>
        </p:txBody>
      </p:sp>
      <p:sp>
        <p:nvSpPr>
          <p:cNvPr id="129026"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ln/>
        </p:spPr>
        <p:txBody>
          <a:bodyPr/>
          <a:lstStyle/>
          <a:p>
            <a:pPr>
              <a:defRPr/>
            </a:pPr>
            <a:r>
              <a:rPr lang="en-US" b="1" u="sng" dirty="0" smtClean="0"/>
              <a:t>CAP</a:t>
            </a:r>
          </a:p>
          <a:p>
            <a:pPr marL="118758" indent="-118758">
              <a:buFont typeface="Arial" pitchFamily="34" charset="0"/>
              <a:buChar char="•"/>
              <a:defRPr/>
            </a:pPr>
            <a:r>
              <a:rPr lang="en-US" dirty="0" smtClean="0"/>
              <a:t>three documents define CAP for IPAWS   -  (1) OASIS CAP Standard v1.2; (2) IPAWS Specification to the CAP Standard (CAP v1.2 IPAWS USA Profile v1.0); and (3) CAP to EAS Implementation Guide. </a:t>
            </a:r>
          </a:p>
          <a:p>
            <a:pPr marL="118758" indent="-118758">
              <a:buFont typeface="Arial" pitchFamily="34" charset="0"/>
              <a:buChar char="•"/>
              <a:defRPr/>
            </a:pPr>
            <a:r>
              <a:rPr lang="en-US" dirty="0" smtClean="0"/>
              <a:t>IPAWS has a NIMS STEP compliant conformance lab stood up at EKU.</a:t>
            </a:r>
          </a:p>
          <a:p>
            <a:pPr marL="118758" indent="-118758">
              <a:buFont typeface="Arial" pitchFamily="34" charset="0"/>
              <a:buChar char="•"/>
              <a:defRPr/>
            </a:pPr>
            <a:r>
              <a:rPr lang="en-US" dirty="0" smtClean="0"/>
              <a:t>IPAWS plans to adopt the CAP standard as a common alert messaging protocol in Sept 2010 – this begins 180 day compliance window for all FCC licensed broadcasters to be able to receive an IPAWS CAP message.</a:t>
            </a:r>
          </a:p>
          <a:p>
            <a:pPr>
              <a:defRPr/>
            </a:pPr>
            <a:r>
              <a:rPr lang="en-US" sz="1000" dirty="0" smtClean="0"/>
              <a:t>OASIS = Organization for the Advancement of Structured Information Standards </a:t>
            </a:r>
          </a:p>
          <a:p>
            <a:pPr>
              <a:defRPr/>
            </a:pPr>
            <a:endParaRPr lang="en-US" dirty="0" smtClean="0"/>
          </a:p>
          <a:p>
            <a:pPr>
              <a:defRPr/>
            </a:pPr>
            <a:r>
              <a:rPr lang="en-US" b="1" u="sng" dirty="0" smtClean="0"/>
              <a:t>Aggregator </a:t>
            </a:r>
          </a:p>
          <a:p>
            <a:pPr>
              <a:defRPr/>
            </a:pPr>
            <a:r>
              <a:rPr lang="en-US" dirty="0" smtClean="0"/>
              <a:t>IPAWS and the FCC formally announced the government interface specifications (C-Interface) for the IPAWS – CMAS Gateway which will deliver cellular text messages to cellular providers who opt-in to the IPAWS CMAS system.  Announcement began 28-month compliance clock for cellular providers to be ready to receive alert and warning messages for broadcast to cellular devices.  FEMA will have the IPAWS CMAS Gateway operational in Feb 2011.</a:t>
            </a:r>
          </a:p>
          <a:p>
            <a:pPr>
              <a:defRPr/>
            </a:pPr>
            <a:endParaRPr lang="en-US" dirty="0" smtClean="0"/>
          </a:p>
          <a:p>
            <a:pPr>
              <a:defRPr/>
            </a:pPr>
            <a:r>
              <a:rPr lang="en-US" b="1" u="sng" dirty="0" smtClean="0"/>
              <a:t>PEP Expansion</a:t>
            </a:r>
          </a:p>
          <a:p>
            <a:pPr>
              <a:defRPr/>
            </a:pPr>
            <a:r>
              <a:rPr lang="en-US" dirty="0" smtClean="0"/>
              <a:t>FEMA IPAWS is doubling the number of Primary Entry Point (PEP) radio stations to provide direct coverage of 90% of the US population.  PEP Expansion completes in summer of 2011.  The FEMA PEP stations are the broadcast origination point for Presidential and National Emergency Information – all other FCC licensed broadcast stations (cable and satellite stations included) must have an FCC approved method of receiving the Presidential message from a FEMA PEP station (typically defined in State EAS plans).    In addition to providing more direct coverage of citizens, the expanded number of FEMA PEP stations  makes it easier for all other broadcast stations  to monitor  a PEP (i.e. shortens audio relay distances)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p:spPr>
        <p:txBody>
          <a:bodyPr/>
          <a:lstStyle/>
          <a:p>
            <a:endParaRPr lang="en-US" smtClean="0"/>
          </a:p>
        </p:txBody>
      </p:sp>
      <p:sp>
        <p:nvSpPr>
          <p:cNvPr id="131075" name="Slide Number Placeholder 3"/>
          <p:cNvSpPr>
            <a:spLocks noGrp="1"/>
          </p:cNvSpPr>
          <p:nvPr>
            <p:ph type="sldNum" sz="quarter" idx="5"/>
          </p:nvPr>
        </p:nvSpPr>
        <p:spPr>
          <a:noFill/>
        </p:spPr>
        <p:txBody>
          <a:bodyPr/>
          <a:lstStyle/>
          <a:p>
            <a:pPr defTabSz="941388"/>
            <a:fld id="{87F50532-5BCD-44A5-9938-C40F63BF9A39}" type="slidenum">
              <a:rPr lang="en-US" smtClean="0">
                <a:solidFill>
                  <a:srgbClr val="000000"/>
                </a:solidFill>
              </a:rPr>
              <a:pPr defTabSz="941388"/>
              <a:t>9</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2B5C3A0-026C-48B9-8B27-3B42DB5973A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ABED654-6A30-46D9-9CB0-93CED2EBCC6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0"/>
            <a:ext cx="2092325"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5913" y="0"/>
            <a:ext cx="6126162"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FC5A311-233B-413A-9E1B-9438E6E4319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6"/>
          <p:cNvSpPr>
            <a:spLocks noChangeShapeType="1"/>
          </p:cNvSpPr>
          <p:nvPr/>
        </p:nvSpPr>
        <p:spPr bwMode="auto">
          <a:xfrm>
            <a:off x="1312863" y="1905000"/>
            <a:ext cx="0" cy="457200"/>
          </a:xfrm>
          <a:prstGeom prst="line">
            <a:avLst/>
          </a:prstGeom>
          <a:noFill/>
          <a:ln w="76200">
            <a:solidFill>
              <a:srgbClr val="0B1F65"/>
            </a:solidFill>
            <a:round/>
            <a:headEnd/>
            <a:tailEnd/>
          </a:ln>
          <a:effectLst/>
        </p:spPr>
        <p:txBody>
          <a:bodyPr wrap="none" anchor="ctr"/>
          <a:lstStyle/>
          <a:p>
            <a:pPr>
              <a:defRPr/>
            </a:pPr>
            <a:endParaRPr lang="en-US" dirty="0"/>
          </a:p>
        </p:txBody>
      </p:sp>
      <p:sp>
        <p:nvSpPr>
          <p:cNvPr id="408580" name="Rectangle 4"/>
          <p:cNvSpPr>
            <a:spLocks noGrp="1" noChangeArrowheads="1"/>
          </p:cNvSpPr>
          <p:nvPr>
            <p:ph type="subTitle" idx="1"/>
          </p:nvPr>
        </p:nvSpPr>
        <p:spPr>
          <a:xfrm>
            <a:off x="1477963" y="2743200"/>
            <a:ext cx="6191250" cy="2971800"/>
          </a:xfrm>
        </p:spPr>
        <p:txBody>
          <a:bodyPr/>
          <a:lstStyle>
            <a:lvl1pPr>
              <a:defRPr/>
            </a:lvl1pPr>
            <a:lvl2pPr marL="452438" lvl="1" indent="-215900">
              <a:defRPr/>
            </a:lvl2pPr>
            <a:lvl3pPr marL="566738" lvl="2" indent="0">
              <a:defRPr/>
            </a:lvl3pPr>
          </a:lstStyle>
          <a:p>
            <a:r>
              <a:rPr lang="en-US"/>
              <a:t>Click to edit Master text style</a:t>
            </a:r>
          </a:p>
          <a:p>
            <a:pPr lvl="1"/>
            <a:r>
              <a:rPr lang="en-US"/>
              <a:t>Second level</a:t>
            </a:r>
          </a:p>
          <a:p>
            <a:pPr lvl="2"/>
            <a:r>
              <a:rPr lang="en-US"/>
              <a:t> Third Level</a:t>
            </a:r>
          </a:p>
        </p:txBody>
      </p:sp>
      <p:sp>
        <p:nvSpPr>
          <p:cNvPr id="408581" name="Rectangle 5"/>
          <p:cNvSpPr>
            <a:spLocks noGrp="1" noChangeArrowheads="1"/>
          </p:cNvSpPr>
          <p:nvPr>
            <p:ph type="ctrTitle"/>
          </p:nvPr>
        </p:nvSpPr>
        <p:spPr>
          <a:xfrm>
            <a:off x="1477963" y="1219200"/>
            <a:ext cx="6191250" cy="1143000"/>
          </a:xfrm>
        </p:spPr>
        <p:txBody>
          <a:bodyPr tIns="45720" bIns="45720"/>
          <a:lstStyle>
            <a:lvl1pPr>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3413" y="1524000"/>
            <a:ext cx="3968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4563" y="1524000"/>
            <a:ext cx="3970337"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FCE397D-2FBB-4A25-94BF-29B61959BA1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381000"/>
            <a:ext cx="2074862"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2275" y="381000"/>
            <a:ext cx="6075363"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5" y="381000"/>
            <a:ext cx="8296275"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33413" y="1524000"/>
            <a:ext cx="396875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54563" y="1524000"/>
            <a:ext cx="3970337"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54563" y="3695700"/>
            <a:ext cx="3970337"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6C139D-ED1A-4477-98D6-0CFEA0EC20B5}"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dirty="0" smtClean="0"/>
            </a:lvl1pPr>
          </a:lstStyle>
          <a:p>
            <a:pPr>
              <a:defRPr/>
            </a:pPr>
            <a:endParaRPr lang="en-US"/>
          </a:p>
          <a:p>
            <a:pPr>
              <a:defRPr/>
            </a:pPr>
            <a:fld id="{CBBB46FD-53A9-4A16-9A78-4585DCF8447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8C4FCE-630A-40F5-8BC6-5594A1506FA2}"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0635A0-A910-4A1A-A28D-FCDB4A28B39A}"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D6447E-4132-4187-9F08-CAACD46C0159}"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201D09-3EF2-4002-BBE8-767ADE6A57A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1770DBE-EE29-4871-9DA4-35B3BDD64ED6}"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9CF3F54-3CC1-49D0-A114-2F5E5AEF8E9D}"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E06A4-0BC9-45D4-9CE9-F1856AFEB637}"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010C94-8477-488F-B192-9E1929439615}"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FC43FF-4258-4E5A-9E0E-AE0EA2CA1362}"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EC286E-9C87-47B0-9193-2A13645E799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E8BAE95-B7DB-41ED-944A-9C9C32F6713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B9C6CA0-A201-4AA1-AD2E-B2E7C0A79C0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2C29738-CF36-4FA2-8AEA-D7DA73F49AA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E94D45C-207D-4253-AE4E-4D29AFA387D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A6EAB1B-F491-4E72-960E-F74A9716125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58A9D5F-262D-4DEA-90EF-17012B8F6FC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7469187" cy="1050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7462" name="Rectangle 6"/>
          <p:cNvSpPr>
            <a:spLocks noGrp="1" noChangeArrowheads="1"/>
          </p:cNvSpPr>
          <p:nvPr>
            <p:ph type="sldNum" sz="quarter" idx="4"/>
          </p:nvPr>
        </p:nvSpPr>
        <p:spPr bwMode="black">
          <a:xfrm>
            <a:off x="8610600" y="6429375"/>
            <a:ext cx="4572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eaLnBrk="0" hangingPunct="0">
              <a:defRPr sz="1100">
                <a:solidFill>
                  <a:srgbClr val="000000"/>
                </a:solidFill>
              </a:defRPr>
            </a:lvl1pPr>
          </a:lstStyle>
          <a:p>
            <a:pPr>
              <a:defRPr/>
            </a:pPr>
            <a:fld id="{B3277649-69FF-4B75-8CA5-95C2D81BD2F0}" type="slidenum">
              <a:rPr lang="en-US"/>
              <a:pPr>
                <a:defRPr/>
              </a:pPr>
              <a:t>‹#›</a:t>
            </a:fld>
            <a:endParaRPr lang="en-US" dirty="0"/>
          </a:p>
        </p:txBody>
      </p:sp>
      <p:sp>
        <p:nvSpPr>
          <p:cNvPr id="147477" name="Rectangle 21"/>
          <p:cNvSpPr>
            <a:spLocks noChangeArrowheads="1"/>
          </p:cNvSpPr>
          <p:nvPr/>
        </p:nvSpPr>
        <p:spPr bwMode="auto">
          <a:xfrm>
            <a:off x="6553200" y="6245225"/>
            <a:ext cx="2133600" cy="476250"/>
          </a:xfrm>
          <a:prstGeom prst="rect">
            <a:avLst/>
          </a:prstGeom>
          <a:noFill/>
          <a:ln w="9525">
            <a:noFill/>
            <a:miter lim="800000"/>
            <a:headEnd/>
            <a:tailEnd/>
          </a:ln>
          <a:effectLst/>
        </p:spPr>
        <p:txBody>
          <a:bodyPr/>
          <a:lstStyle/>
          <a:p>
            <a:pPr algn="r" eaLnBrk="0" hangingPunct="0">
              <a:defRPr/>
            </a:pPr>
            <a:fld id="{C2A621A6-D18A-4DC4-B6CA-60300346BB8A}" type="slidenum">
              <a:rPr lang="en-US" sz="1400">
                <a:latin typeface="Times" pitchFamily="18" charset="0"/>
              </a:rPr>
              <a:pPr algn="r" eaLnBrk="0" hangingPunct="0">
                <a:defRPr/>
              </a:pPr>
              <a:t>‹#›</a:t>
            </a:fld>
            <a:endParaRPr lang="en-US" sz="1400" dirty="0">
              <a:latin typeface="Times" pitchFamily="18" charset="0"/>
            </a:endParaRPr>
          </a:p>
        </p:txBody>
      </p:sp>
      <p:sp>
        <p:nvSpPr>
          <p:cNvPr id="147478" name="Rectangle 22"/>
          <p:cNvSpPr>
            <a:spLocks noChangeArrowheads="1"/>
          </p:cNvSpPr>
          <p:nvPr/>
        </p:nvSpPr>
        <p:spPr bwMode="auto">
          <a:xfrm>
            <a:off x="5486400" y="6410325"/>
            <a:ext cx="2133600" cy="476250"/>
          </a:xfrm>
          <a:prstGeom prst="rect">
            <a:avLst/>
          </a:prstGeom>
          <a:noFill/>
          <a:ln w="9525">
            <a:noFill/>
            <a:miter lim="800000"/>
            <a:headEnd/>
            <a:tailEnd/>
          </a:ln>
          <a:effectLst/>
        </p:spPr>
        <p:txBody>
          <a:bodyPr/>
          <a:lstStyle/>
          <a:p>
            <a:pPr algn="r" eaLnBrk="0" hangingPunct="0">
              <a:defRPr/>
            </a:pPr>
            <a:fld id="{A2886876-46F4-4A4D-9B27-2B6AF9A9A54E}" type="slidenum">
              <a:rPr lang="en-US" sz="1400">
                <a:latin typeface="Times" pitchFamily="18" charset="0"/>
              </a:rPr>
              <a:pPr algn="r" eaLnBrk="0" hangingPunct="0">
                <a:defRPr/>
              </a:pPr>
              <a:t>‹#›</a:t>
            </a:fld>
            <a:endParaRPr lang="en-US" sz="1400" dirty="0">
              <a:latin typeface="Times" pitchFamily="18" charset="0"/>
            </a:endParaRPr>
          </a:p>
        </p:txBody>
      </p:sp>
    </p:spTree>
  </p:cSld>
  <p:clrMap bg1="dk2" tx1="lt1" bg2="dk1" tx2="lt2" accent1="accent1" accent2="accent2" accent3="accent3" accent4="accent4" accent5="accent5" accent6="accent6" hlink="hlink" folHlink="folHlink"/>
  <p:sldLayoutIdLst>
    <p:sldLayoutId id="2147483881" r:id="rId1"/>
    <p:sldLayoutId id="2147483880" r:id="rId2"/>
    <p:sldLayoutId id="2147483879" r:id="rId3"/>
    <p:sldLayoutId id="2147483878" r:id="rId4"/>
    <p:sldLayoutId id="2147483877" r:id="rId5"/>
    <p:sldLayoutId id="2147483876" r:id="rId6"/>
    <p:sldLayoutId id="2147483875" r:id="rId7"/>
    <p:sldLayoutId id="2147483874" r:id="rId8"/>
    <p:sldLayoutId id="2147483873" r:id="rId9"/>
    <p:sldLayoutId id="2147483872" r:id="rId10"/>
    <p:sldLayoutId id="2147483871" r:id="rId11"/>
  </p:sldLayoutIdLst>
  <p:hf hdr="0" ftr="0" dt="0"/>
  <p:txStyles>
    <p:titleStyle>
      <a:lvl1pPr algn="l" rtl="0" eaLnBrk="0" fontAlgn="base" hangingPunct="0">
        <a:spcBef>
          <a:spcPct val="0"/>
        </a:spcBef>
        <a:spcAft>
          <a:spcPct val="0"/>
        </a:spcAft>
        <a:defRPr sz="2400">
          <a:solidFill>
            <a:srgbClr val="000063"/>
          </a:solidFill>
          <a:latin typeface="+mj-lt"/>
          <a:ea typeface="+mj-ea"/>
          <a:cs typeface="+mj-cs"/>
        </a:defRPr>
      </a:lvl1pPr>
      <a:lvl2pPr algn="l" rtl="0" eaLnBrk="0" fontAlgn="base" hangingPunct="0">
        <a:spcBef>
          <a:spcPct val="0"/>
        </a:spcBef>
        <a:spcAft>
          <a:spcPct val="0"/>
        </a:spcAft>
        <a:defRPr sz="2400">
          <a:solidFill>
            <a:srgbClr val="000063"/>
          </a:solidFill>
          <a:latin typeface="Arial" charset="0"/>
        </a:defRPr>
      </a:lvl2pPr>
      <a:lvl3pPr algn="l" rtl="0" eaLnBrk="0" fontAlgn="base" hangingPunct="0">
        <a:spcBef>
          <a:spcPct val="0"/>
        </a:spcBef>
        <a:spcAft>
          <a:spcPct val="0"/>
        </a:spcAft>
        <a:defRPr sz="2400">
          <a:solidFill>
            <a:srgbClr val="000063"/>
          </a:solidFill>
          <a:latin typeface="Arial" charset="0"/>
        </a:defRPr>
      </a:lvl3pPr>
      <a:lvl4pPr algn="l" rtl="0" eaLnBrk="0" fontAlgn="base" hangingPunct="0">
        <a:spcBef>
          <a:spcPct val="0"/>
        </a:spcBef>
        <a:spcAft>
          <a:spcPct val="0"/>
        </a:spcAft>
        <a:defRPr sz="2400">
          <a:solidFill>
            <a:srgbClr val="000063"/>
          </a:solidFill>
          <a:latin typeface="Arial" charset="0"/>
        </a:defRPr>
      </a:lvl4pPr>
      <a:lvl5pPr algn="l" rtl="0" eaLnBrk="0" fontAlgn="base" hangingPunct="0">
        <a:spcBef>
          <a:spcPct val="0"/>
        </a:spcBef>
        <a:spcAft>
          <a:spcPct val="0"/>
        </a:spcAft>
        <a:defRPr sz="2400">
          <a:solidFill>
            <a:srgbClr val="000063"/>
          </a:solidFill>
          <a:latin typeface="Arial" charset="0"/>
        </a:defRPr>
      </a:lvl5pPr>
      <a:lvl6pPr marL="457200" algn="l" rtl="0" eaLnBrk="0" fontAlgn="base" hangingPunct="0">
        <a:spcBef>
          <a:spcPct val="0"/>
        </a:spcBef>
        <a:spcAft>
          <a:spcPct val="0"/>
        </a:spcAft>
        <a:defRPr sz="2400">
          <a:solidFill>
            <a:srgbClr val="000063"/>
          </a:solidFill>
          <a:latin typeface="Arial" charset="0"/>
        </a:defRPr>
      </a:lvl6pPr>
      <a:lvl7pPr marL="914400" algn="l" rtl="0" eaLnBrk="0" fontAlgn="base" hangingPunct="0">
        <a:spcBef>
          <a:spcPct val="0"/>
        </a:spcBef>
        <a:spcAft>
          <a:spcPct val="0"/>
        </a:spcAft>
        <a:defRPr sz="2400">
          <a:solidFill>
            <a:srgbClr val="000063"/>
          </a:solidFill>
          <a:latin typeface="Arial" charset="0"/>
        </a:defRPr>
      </a:lvl7pPr>
      <a:lvl8pPr marL="1371600" algn="l" rtl="0" eaLnBrk="0" fontAlgn="base" hangingPunct="0">
        <a:spcBef>
          <a:spcPct val="0"/>
        </a:spcBef>
        <a:spcAft>
          <a:spcPct val="0"/>
        </a:spcAft>
        <a:defRPr sz="2400">
          <a:solidFill>
            <a:srgbClr val="000063"/>
          </a:solidFill>
          <a:latin typeface="Arial" charset="0"/>
        </a:defRPr>
      </a:lvl8pPr>
      <a:lvl9pPr marL="1828800" algn="l" rtl="0" eaLnBrk="0" fontAlgn="base" hangingPunct="0">
        <a:spcBef>
          <a:spcPct val="0"/>
        </a:spcBef>
        <a:spcAft>
          <a:spcPct val="0"/>
        </a:spcAft>
        <a:defRPr sz="2400">
          <a:solidFill>
            <a:srgbClr val="000063"/>
          </a:solidFill>
          <a:latin typeface="Arial" charset="0"/>
        </a:defRPr>
      </a:lvl9pPr>
    </p:titleStyle>
    <p:bodyStyle>
      <a:lvl1pPr marL="233363" indent="-233363" algn="l" rtl="0" eaLnBrk="0" fontAlgn="base" hangingPunct="0">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body" idx="1"/>
          </p:nvPr>
        </p:nvSpPr>
        <p:spPr bwMode="auto">
          <a:xfrm>
            <a:off x="633413" y="1524000"/>
            <a:ext cx="8091487"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a:t>
            </a:r>
          </a:p>
          <a:p>
            <a:pPr lvl="1"/>
            <a:r>
              <a:rPr lang="en-US" smtClean="0"/>
              <a:t>Second level</a:t>
            </a:r>
          </a:p>
          <a:p>
            <a:pPr lvl="2"/>
            <a:r>
              <a:rPr lang="en-US" smtClean="0"/>
              <a:t> Third Level</a:t>
            </a:r>
          </a:p>
        </p:txBody>
      </p:sp>
      <p:sp>
        <p:nvSpPr>
          <p:cNvPr id="13315" name="Rectangle 5"/>
          <p:cNvSpPr>
            <a:spLocks noGrp="1" noChangeArrowheads="1"/>
          </p:cNvSpPr>
          <p:nvPr>
            <p:ph type="title"/>
          </p:nvPr>
        </p:nvSpPr>
        <p:spPr bwMode="auto">
          <a:xfrm>
            <a:off x="422275" y="381000"/>
            <a:ext cx="8296275" cy="838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07558" name="Text Box 6"/>
          <p:cNvSpPr txBox="1">
            <a:spLocks noChangeArrowheads="1"/>
          </p:cNvSpPr>
          <p:nvPr/>
        </p:nvSpPr>
        <p:spPr bwMode="auto">
          <a:xfrm>
            <a:off x="8655050" y="6715125"/>
            <a:ext cx="139700" cy="136525"/>
          </a:xfrm>
          <a:prstGeom prst="rect">
            <a:avLst/>
          </a:prstGeom>
          <a:noFill/>
          <a:ln w="9525">
            <a:noFill/>
            <a:miter lim="800000"/>
            <a:headEnd/>
            <a:tailEnd/>
          </a:ln>
          <a:effectLst/>
        </p:spPr>
        <p:txBody>
          <a:bodyPr wrap="none" lIns="0" tIns="0" rIns="0" bIns="0">
            <a:spAutoFit/>
          </a:bodyPr>
          <a:lstStyle/>
          <a:p>
            <a:pPr algn="r" eaLnBrk="0" hangingPunct="0">
              <a:defRPr/>
            </a:pPr>
            <a:fld id="{5F9C7659-CD3C-4FEE-BBEB-0A60D4FFD160}" type="slidenum">
              <a:rPr lang="en-US" sz="900"/>
              <a:pPr algn="r" eaLnBrk="0" hangingPunct="0">
                <a:defRPr/>
              </a:pPr>
              <a:t>‹#›</a:t>
            </a:fld>
            <a:endParaRPr lang="en-US" sz="900" dirty="0"/>
          </a:p>
        </p:txBody>
      </p:sp>
      <p:pic>
        <p:nvPicPr>
          <p:cNvPr id="13317" name="Picture 14" descr="C:\Documents and Settings\mquealy\Desktop\DHS_fema_W.jpg"/>
          <p:cNvPicPr>
            <a:picLocks noChangeAspect="1" noChangeArrowheads="1"/>
          </p:cNvPicPr>
          <p:nvPr userDrawn="1"/>
        </p:nvPicPr>
        <p:blipFill>
          <a:blip r:embed="rId14"/>
          <a:srcRect/>
          <a:stretch>
            <a:fillRect/>
          </a:stretch>
        </p:blipFill>
        <p:spPr bwMode="auto">
          <a:xfrm>
            <a:off x="228600" y="5886450"/>
            <a:ext cx="2028825" cy="971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3" r:id="rId1"/>
    <p:sldLayoutId id="2147483892" r:id="rId2"/>
    <p:sldLayoutId id="2147483891" r:id="rId3"/>
    <p:sldLayoutId id="2147483890" r:id="rId4"/>
    <p:sldLayoutId id="2147483889" r:id="rId5"/>
    <p:sldLayoutId id="2147483888" r:id="rId6"/>
    <p:sldLayoutId id="2147483887" r:id="rId7"/>
    <p:sldLayoutId id="2147483886" r:id="rId8"/>
    <p:sldLayoutId id="2147483885" r:id="rId9"/>
    <p:sldLayoutId id="2147483884" r:id="rId10"/>
    <p:sldLayoutId id="2147483883" r:id="rId11"/>
    <p:sldLayoutId id="2147483882" r:id="rId12"/>
  </p:sldLayoutIdLst>
  <p:txStyles>
    <p:title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Arial" charset="0"/>
        </a:defRPr>
      </a:lvl2pPr>
      <a:lvl3pPr algn="l" rtl="0" eaLnBrk="0" fontAlgn="base" hangingPunct="0">
        <a:lnSpc>
          <a:spcPct val="90000"/>
        </a:lnSpc>
        <a:spcBef>
          <a:spcPct val="0"/>
        </a:spcBef>
        <a:spcAft>
          <a:spcPct val="0"/>
        </a:spcAft>
        <a:defRPr sz="2200" b="1">
          <a:solidFill>
            <a:schemeClr val="tx1"/>
          </a:solidFill>
          <a:latin typeface="Arial" charset="0"/>
        </a:defRPr>
      </a:lvl3pPr>
      <a:lvl4pPr algn="l" rtl="0" eaLnBrk="0" fontAlgn="base" hangingPunct="0">
        <a:lnSpc>
          <a:spcPct val="90000"/>
        </a:lnSpc>
        <a:spcBef>
          <a:spcPct val="0"/>
        </a:spcBef>
        <a:spcAft>
          <a:spcPct val="0"/>
        </a:spcAft>
        <a:defRPr sz="2200" b="1">
          <a:solidFill>
            <a:schemeClr val="tx1"/>
          </a:solidFill>
          <a:latin typeface="Arial" charset="0"/>
        </a:defRPr>
      </a:lvl4pPr>
      <a:lvl5pPr algn="l" rtl="0" eaLnBrk="0" fontAlgn="base" hangingPunct="0">
        <a:lnSpc>
          <a:spcPct val="90000"/>
        </a:lnSpc>
        <a:spcBef>
          <a:spcPct val="0"/>
        </a:spcBef>
        <a:spcAft>
          <a:spcPct val="0"/>
        </a:spcAft>
        <a:defRPr sz="2200" b="1">
          <a:solidFill>
            <a:schemeClr val="tx1"/>
          </a:solidFill>
          <a:latin typeface="Arial" charset="0"/>
        </a:defRPr>
      </a:lvl5pPr>
      <a:lvl6pPr marL="457200" algn="l" rtl="0" eaLnBrk="0" fontAlgn="base" hangingPunct="0">
        <a:lnSpc>
          <a:spcPct val="90000"/>
        </a:lnSpc>
        <a:spcBef>
          <a:spcPct val="0"/>
        </a:spcBef>
        <a:spcAft>
          <a:spcPct val="0"/>
        </a:spcAft>
        <a:defRPr sz="2200" b="1">
          <a:solidFill>
            <a:schemeClr val="tx1"/>
          </a:solidFill>
          <a:latin typeface="Arial" charset="0"/>
        </a:defRPr>
      </a:lvl6pPr>
      <a:lvl7pPr marL="914400" algn="l" rtl="0" eaLnBrk="0" fontAlgn="base" hangingPunct="0">
        <a:lnSpc>
          <a:spcPct val="90000"/>
        </a:lnSpc>
        <a:spcBef>
          <a:spcPct val="0"/>
        </a:spcBef>
        <a:spcAft>
          <a:spcPct val="0"/>
        </a:spcAft>
        <a:defRPr sz="2200" b="1">
          <a:solidFill>
            <a:schemeClr val="tx1"/>
          </a:solidFill>
          <a:latin typeface="Arial" charset="0"/>
        </a:defRPr>
      </a:lvl7pPr>
      <a:lvl8pPr marL="1371600" algn="l" rtl="0" eaLnBrk="0" fontAlgn="base" hangingPunct="0">
        <a:lnSpc>
          <a:spcPct val="90000"/>
        </a:lnSpc>
        <a:spcBef>
          <a:spcPct val="0"/>
        </a:spcBef>
        <a:spcAft>
          <a:spcPct val="0"/>
        </a:spcAft>
        <a:defRPr sz="2200" b="1">
          <a:solidFill>
            <a:schemeClr val="tx1"/>
          </a:solidFill>
          <a:latin typeface="Arial" charset="0"/>
        </a:defRPr>
      </a:lvl8pPr>
      <a:lvl9pPr marL="1828800" algn="l" rtl="0" eaLnBrk="0" fontAlgn="base" hangingPunct="0">
        <a:lnSpc>
          <a:spcPct val="90000"/>
        </a:lnSpc>
        <a:spcBef>
          <a:spcPct val="0"/>
        </a:spcBef>
        <a:spcAft>
          <a:spcPct val="0"/>
        </a:spcAft>
        <a:defRPr sz="2200" b="1">
          <a:solidFill>
            <a:schemeClr val="tx1"/>
          </a:solidFill>
          <a:latin typeface="Arial" charset="0"/>
        </a:defRPr>
      </a:lvl9pPr>
    </p:titleStyle>
    <p:bodyStyle>
      <a:lvl1pPr marL="234950" indent="-234950" algn="l" rtl="0" eaLnBrk="0" fontAlgn="base" hangingPunct="0">
        <a:spcBef>
          <a:spcPct val="100000"/>
        </a:spcBef>
        <a:spcAft>
          <a:spcPct val="0"/>
        </a:spcAft>
        <a:buClr>
          <a:srgbClr val="0B1F65"/>
        </a:buClr>
        <a:buFont typeface="Webdings" pitchFamily="18" charset="2"/>
        <a:buChar char="4"/>
        <a:defRPr sz="1600">
          <a:solidFill>
            <a:schemeClr val="tx1"/>
          </a:solidFill>
          <a:latin typeface="+mn-lt"/>
          <a:ea typeface="+mn-ea"/>
          <a:cs typeface="+mn-cs"/>
        </a:defRPr>
      </a:lvl1pPr>
      <a:lvl2pPr marL="457200" indent="-220663" algn="l" rtl="0" eaLnBrk="0" fontAlgn="base" hangingPunct="0">
        <a:lnSpc>
          <a:spcPct val="90000"/>
        </a:lnSpc>
        <a:spcBef>
          <a:spcPct val="40000"/>
        </a:spcBef>
        <a:spcAft>
          <a:spcPct val="0"/>
        </a:spcAft>
        <a:buClr>
          <a:srgbClr val="0B1F65"/>
        </a:buClr>
        <a:buFont typeface="Arial" charset="0"/>
        <a:buChar char="–"/>
        <a:defRPr sz="1600">
          <a:solidFill>
            <a:schemeClr val="tx1"/>
          </a:solidFill>
          <a:latin typeface="+mn-lt"/>
        </a:defRPr>
      </a:lvl2pPr>
      <a:lvl3pPr marL="681038" indent="11113" algn="l" rtl="0" eaLnBrk="0" fontAlgn="base" hangingPunct="0">
        <a:lnSpc>
          <a:spcPct val="90000"/>
        </a:lnSpc>
        <a:spcBef>
          <a:spcPct val="40000"/>
        </a:spcBef>
        <a:spcAft>
          <a:spcPct val="0"/>
        </a:spcAft>
        <a:buClr>
          <a:srgbClr val="0B1F65"/>
        </a:buClr>
        <a:buChar char="•"/>
        <a:defRPr sz="1600">
          <a:solidFill>
            <a:schemeClr val="tx1"/>
          </a:solidFill>
          <a:latin typeface="+mn-lt"/>
          <a:cs typeface="Arial" charset="0"/>
        </a:defRPr>
      </a:lvl3pPr>
      <a:lvl4pPr marL="2416175" indent="-1044575" algn="l" rtl="0" eaLnBrk="0" fontAlgn="base" hangingPunct="0">
        <a:lnSpc>
          <a:spcPct val="90000"/>
        </a:lnSpc>
        <a:spcBef>
          <a:spcPct val="40000"/>
        </a:spcBef>
        <a:spcAft>
          <a:spcPct val="0"/>
        </a:spcAft>
        <a:buClr>
          <a:srgbClr val="0B1F65"/>
        </a:buClr>
        <a:defRPr sz="1600">
          <a:solidFill>
            <a:schemeClr val="tx1"/>
          </a:solidFill>
          <a:latin typeface="+mn-lt"/>
          <a:cs typeface="Arial" charset="0"/>
        </a:defRPr>
      </a:lvl4pPr>
      <a:lvl5pPr marL="2530475" indent="-7016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5pPr>
      <a:lvl6pPr marL="29876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6pPr>
      <a:lvl7pPr marL="34448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7pPr>
      <a:lvl8pPr marL="39020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8pPr>
      <a:lvl9pPr marL="43592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6096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36576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fld id="{180210DA-0B70-48D3-80F9-9DBB91604C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2" r:id="rId1"/>
    <p:sldLayoutId id="2147483904" r:id="rId2"/>
    <p:sldLayoutId id="2147483901" r:id="rId3"/>
    <p:sldLayoutId id="2147483900" r:id="rId4"/>
    <p:sldLayoutId id="2147483899" r:id="rId5"/>
    <p:sldLayoutId id="2147483898" r:id="rId6"/>
    <p:sldLayoutId id="2147483897" r:id="rId7"/>
    <p:sldLayoutId id="2147483896" r:id="rId8"/>
    <p:sldLayoutId id="2147483895" r:id="rId9"/>
    <p:sldLayoutId id="2147483894" r:id="rId10"/>
    <p:sldLayoutId id="214748389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www.eas-cap.org/documents.ht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nimssc.org/ipawsconform/default.as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fema.gov/emergency/ipaw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mailto:Wade.Witmer@dhs.gov" TargetMode="External"/><Relationship Id="rId5" Type="http://schemas.openxmlformats.org/officeDocument/2006/relationships/hyperlink" Target="mailto:Antwane.Johnson@dhs.gov" TargetMode="External"/><Relationship Id="rId4" Type="http://schemas.openxmlformats.org/officeDocument/2006/relationships/hyperlink" Target="mailto:Damon.Penn@dh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hyperlink" Target="http://www.nervecentre.org.uk/Listen%20to%20radio%2014.11.03.jpg" TargetMode="External"/><Relationship Id="rId3" Type="http://schemas.openxmlformats.org/officeDocument/2006/relationships/hyperlink" Target="http://www.adaptivedisplays.com/Transportation/ITS/Default.asp" TargetMode="External"/><Relationship Id="rId7" Type="http://schemas.openxmlformats.org/officeDocument/2006/relationships/image" Target="../media/image13.jpe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5.jpeg"/><Relationship Id="rId18" Type="http://schemas.openxmlformats.org/officeDocument/2006/relationships/hyperlink" Target="http://www.google.com/imgres?imgurl=http://www.phonemag.com/blog/wp-content/uploads/2008/01/blackberry_8800.jpg&amp;imgrefurl=http://www.phonemag.com/rim-update-blackberry-with-advanced-messaging-functionality-01347.php&amp;usg=__CcDcYHHe9FqITAE0VV3VnGUltYY=&amp;h=407&amp;w=389&amp;sz=22&amp;hl=en&amp;start=3&amp;itbs=1&amp;tbnid=I1Zf96FCU9WPNM:&amp;tbnh=125&amp;tbnw=119&amp;prev=/images?q=rim+blackberry&amp;hl=en&amp;gbv=2&amp;tbs=isch:1" TargetMode="External"/><Relationship Id="rId26" Type="http://schemas.openxmlformats.org/officeDocument/2006/relationships/image" Target="../media/image32.emf"/><Relationship Id="rId3" Type="http://schemas.openxmlformats.org/officeDocument/2006/relationships/notesSlide" Target="../notesSlides/notesSlide7.xml"/><Relationship Id="rId21" Type="http://schemas.openxmlformats.org/officeDocument/2006/relationships/image" Target="../media/image29.jpeg"/><Relationship Id="rId7" Type="http://schemas.openxmlformats.org/officeDocument/2006/relationships/hyperlink" Target="http://www.adaptivedisplays.com/Transportation/ITS/Default.asp" TargetMode="External"/><Relationship Id="rId12" Type="http://schemas.openxmlformats.org/officeDocument/2006/relationships/image" Target="../media/image24.wmf"/><Relationship Id="rId17" Type="http://schemas.openxmlformats.org/officeDocument/2006/relationships/image" Target="../media/image27.png"/><Relationship Id="rId25" Type="http://schemas.openxmlformats.org/officeDocument/2006/relationships/image" Target="../media/image31.jpeg"/><Relationship Id="rId2" Type="http://schemas.openxmlformats.org/officeDocument/2006/relationships/slideLayout" Target="../slideLayouts/slideLayout23.xml"/><Relationship Id="rId16" Type="http://schemas.openxmlformats.org/officeDocument/2006/relationships/image" Target="../media/image26.png"/><Relationship Id="rId20" Type="http://schemas.openxmlformats.org/officeDocument/2006/relationships/hyperlink" Target="http://www.google.com/imgres?imgurl=http://malavrock.files.wordpress.com/2009/01/cell-phone.jpg&amp;imgrefurl=http://malavrock.wordpress.com/2009/01/11/mobile-facts/&amp;usg=__kfcbwhY9UD_D5U3DF5qSF2PEzs8=&amp;h=450&amp;w=341&amp;sz=32&amp;hl=en&amp;start=10&amp;itbs=1&amp;tbnid=vms897YQY39W8M:&amp;tbnh=127&amp;tbnw=96&amp;prev=/images?q=cell+phone&amp;hl=en&amp;gbv=2&amp;tbs=isch:1"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3.jpeg"/><Relationship Id="rId24" Type="http://schemas.openxmlformats.org/officeDocument/2006/relationships/oleObject" Target="../embeddings/oleObject4.bin"/><Relationship Id="rId5" Type="http://schemas.openxmlformats.org/officeDocument/2006/relationships/image" Target="../media/image20.jpeg"/><Relationship Id="rId15" Type="http://schemas.openxmlformats.org/officeDocument/2006/relationships/oleObject" Target="../embeddings/oleObject3.bin"/><Relationship Id="rId23" Type="http://schemas.openxmlformats.org/officeDocument/2006/relationships/image" Target="../media/image30.jpeg"/><Relationship Id="rId10" Type="http://schemas.openxmlformats.org/officeDocument/2006/relationships/image" Target="../media/image22.jpeg"/><Relationship Id="rId19" Type="http://schemas.openxmlformats.org/officeDocument/2006/relationships/image" Target="../media/image28.jpeg"/><Relationship Id="rId4" Type="http://schemas.openxmlformats.org/officeDocument/2006/relationships/hyperlink" Target="http://www.google.com/imgres?imgurl=http://www.hudsonlibrary.org/Hudson%20Website/Computer%20Lab/MPj04100840000%5b1%5d.jpg&amp;imgrefurl=http://www.hudsonlibrary.org/Hudson%20Website/Computer%20Lab/complab.htm&amp;usg=__A90Ujs5ruEDSKcMqWFs1NAtYWms=&amp;h=1024&amp;w=965&amp;sz=84&amp;hl=en&amp;start=2&amp;itbs=1&amp;tbnid=4LD4vNRi1acYyM:&amp;tbnh=150&amp;tbnw=141&amp;prev=/images?q=computer&amp;hl=en&amp;gbv=2&amp;tbs=isch:1" TargetMode="External"/><Relationship Id="rId9" Type="http://schemas.openxmlformats.org/officeDocument/2006/relationships/image" Target="../media/image21.png"/><Relationship Id="rId14" Type="http://schemas.openxmlformats.org/officeDocument/2006/relationships/oleObject" Target="../embeddings/oleObject2.bin"/><Relationship Id="rId22" Type="http://schemas.openxmlformats.org/officeDocument/2006/relationships/hyperlink" Target="http://www.google.com/imgres?imgurl=http://www.mozami.net/blog/wp-content/uploads/iphone.jpg&amp;imgrefurl=http://www.mozami.net/blog/2008/05/apple-iphone-20-coming-to-south-africa-on-vodacom/&amp;usg=__4O4xfwOupdr0--PMrOnp6eqowYc=&amp;h=305&amp;w=440&amp;sz=45&amp;hl=en&amp;start=11&amp;itbs=1&amp;tbnid=f-QLBf2RxoxO_M:&amp;tbnh=88&amp;tbnw=127&amp;prev=/images?q=iphone&amp;hl=en&amp;gbv=2&amp;tbs=isch: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title_blue-A"/>
          <p:cNvPicPr>
            <a:picLocks noChangeAspect="1" noChangeArrowheads="1"/>
          </p:cNvPicPr>
          <p:nvPr/>
        </p:nvPicPr>
        <p:blipFill>
          <a:blip r:embed="rId3"/>
          <a:srcRect/>
          <a:stretch>
            <a:fillRect/>
          </a:stretch>
        </p:blipFill>
        <p:spPr bwMode="auto">
          <a:xfrm>
            <a:off x="0" y="0"/>
            <a:ext cx="9144000" cy="3848100"/>
          </a:xfrm>
          <a:prstGeom prst="rect">
            <a:avLst/>
          </a:prstGeom>
          <a:noFill/>
          <a:ln w="9525">
            <a:noFill/>
            <a:miter lim="800000"/>
            <a:headEnd/>
            <a:tailEnd/>
          </a:ln>
        </p:spPr>
      </p:pic>
      <p:sp>
        <p:nvSpPr>
          <p:cNvPr id="40962" name="Rectangle 3"/>
          <p:cNvSpPr>
            <a:spLocks noChangeArrowheads="1"/>
          </p:cNvSpPr>
          <p:nvPr/>
        </p:nvSpPr>
        <p:spPr bwMode="auto">
          <a:xfrm>
            <a:off x="3392488" y="5249863"/>
            <a:ext cx="5657850" cy="839787"/>
          </a:xfrm>
          <a:prstGeom prst="rect">
            <a:avLst/>
          </a:prstGeom>
          <a:noFill/>
          <a:ln w="9525">
            <a:noFill/>
            <a:miter lim="800000"/>
            <a:headEnd/>
            <a:tailEnd/>
          </a:ln>
        </p:spPr>
        <p:txBody>
          <a:bodyPr lIns="0" tIns="0" rIns="0" bIns="0"/>
          <a:lstStyle/>
          <a:p>
            <a:pPr algn="r"/>
            <a:r>
              <a:rPr lang="en-US" sz="1800" b="1"/>
              <a:t>4 November 2010</a:t>
            </a:r>
          </a:p>
        </p:txBody>
      </p:sp>
      <p:sp>
        <p:nvSpPr>
          <p:cNvPr id="40963" name="Rectangle 4"/>
          <p:cNvSpPr>
            <a:spLocks noChangeArrowheads="1"/>
          </p:cNvSpPr>
          <p:nvPr/>
        </p:nvSpPr>
        <p:spPr bwMode="auto">
          <a:xfrm>
            <a:off x="769938" y="3816350"/>
            <a:ext cx="8207375" cy="1295400"/>
          </a:xfrm>
          <a:prstGeom prst="rect">
            <a:avLst/>
          </a:prstGeom>
          <a:noFill/>
          <a:ln w="9525">
            <a:noFill/>
            <a:miter lim="800000"/>
            <a:headEnd/>
            <a:tailEnd/>
          </a:ln>
        </p:spPr>
        <p:txBody>
          <a:bodyPr lIns="0" tIns="0" rIns="0" bIns="0"/>
          <a:lstStyle/>
          <a:p>
            <a:pPr algn="ctr">
              <a:lnSpc>
                <a:spcPct val="90000"/>
              </a:lnSpc>
            </a:pPr>
            <a:r>
              <a:rPr lang="en-US" sz="2800" b="1"/>
              <a:t>Integrated Public Alert and Warning System</a:t>
            </a:r>
            <a:endParaRPr lang="en-US" sz="800" b="1"/>
          </a:p>
          <a:p>
            <a:pPr algn="ctr">
              <a:lnSpc>
                <a:spcPct val="90000"/>
              </a:lnSpc>
            </a:pPr>
            <a:endParaRPr lang="en-US" sz="800" b="1"/>
          </a:p>
          <a:p>
            <a:pPr algn="ctr">
              <a:spcAft>
                <a:spcPts val="1200"/>
              </a:spcAft>
            </a:pPr>
            <a:r>
              <a:rPr lang="en-US" sz="800" b="1"/>
              <a:t> </a:t>
            </a:r>
            <a:r>
              <a:rPr lang="en-US" sz="2400" b="1"/>
              <a:t>Get Alerts, Stay Alive</a:t>
            </a:r>
          </a:p>
        </p:txBody>
      </p:sp>
      <p:sp>
        <p:nvSpPr>
          <p:cNvPr id="40964" name="Line 5"/>
          <p:cNvSpPr>
            <a:spLocks noChangeShapeType="1"/>
          </p:cNvSpPr>
          <p:nvPr/>
        </p:nvSpPr>
        <p:spPr bwMode="auto">
          <a:xfrm>
            <a:off x="930275" y="3884613"/>
            <a:ext cx="0" cy="950912"/>
          </a:xfrm>
          <a:prstGeom prst="line">
            <a:avLst/>
          </a:prstGeom>
          <a:noFill/>
          <a:ln w="101600">
            <a:solidFill>
              <a:srgbClr val="0B1F65"/>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52388"/>
            <a:ext cx="8686800" cy="657226"/>
          </a:xfrm>
        </p:spPr>
        <p:txBody>
          <a:bodyPr/>
          <a:lstStyle/>
          <a:p>
            <a:pPr algn="ctr">
              <a:defRPr/>
            </a:pPr>
            <a:r>
              <a:rPr lang="en-US" kern="1200" dirty="0" smtClean="0">
                <a:ea typeface="Times New Roman" pitchFamily="18" charset="0"/>
                <a:cs typeface="+mn-cs"/>
              </a:rPr>
              <a:t>IPAWS Milestones &amp; Activities</a:t>
            </a:r>
            <a:endParaRPr lang="en-US" kern="1200" dirty="0">
              <a:ea typeface="Times New Roman" pitchFamily="18" charset="0"/>
              <a:cs typeface="+mn-cs"/>
            </a:endParaRPr>
          </a:p>
        </p:txBody>
      </p:sp>
      <p:sp>
        <p:nvSpPr>
          <p:cNvPr id="57348" name="Text Box 4"/>
          <p:cNvSpPr txBox="1">
            <a:spLocks noChangeArrowheads="1"/>
          </p:cNvSpPr>
          <p:nvPr/>
        </p:nvSpPr>
        <p:spPr bwMode="auto">
          <a:xfrm>
            <a:off x="182563" y="431800"/>
            <a:ext cx="8961437" cy="5835650"/>
          </a:xfrm>
          <a:prstGeom prst="rect">
            <a:avLst/>
          </a:prstGeom>
          <a:noFill/>
          <a:ln w="9525">
            <a:noFill/>
            <a:miter lim="800000"/>
            <a:headEnd/>
            <a:tailEnd/>
          </a:ln>
          <a:effectLst/>
        </p:spPr>
        <p:txBody>
          <a:bodyPr>
            <a:spAutoFit/>
          </a:bodyPr>
          <a:lstStyle/>
          <a:p>
            <a:pPr marL="342900" indent="-342900">
              <a:lnSpc>
                <a:spcPct val="90000"/>
              </a:lnSpc>
              <a:spcBef>
                <a:spcPct val="20000"/>
              </a:spcBef>
              <a:defRPr/>
            </a:pPr>
            <a:endParaRPr lang="en-US" sz="1400" b="1" dirty="0">
              <a:latin typeface="+mn-lt"/>
            </a:endParaRPr>
          </a:p>
          <a:p>
            <a:pPr marL="342900" indent="-342900">
              <a:lnSpc>
                <a:spcPct val="150000"/>
              </a:lnSpc>
              <a:spcBef>
                <a:spcPct val="20000"/>
              </a:spcBef>
              <a:buFont typeface="Webdings" pitchFamily="18" charset="2"/>
              <a:buChar char=""/>
              <a:defRPr/>
            </a:pPr>
            <a:r>
              <a:rPr lang="en-US" sz="1400" b="1" dirty="0">
                <a:latin typeface="+mn-lt"/>
              </a:rPr>
              <a:t>IPAWS Technical Specification to Common Alerting Protocol v1.2  (Completed </a:t>
            </a:r>
            <a:r>
              <a:rPr lang="en-US" sz="1400" b="1" dirty="0"/>
              <a:t>–</a:t>
            </a:r>
            <a:r>
              <a:rPr lang="en-US" sz="1400" b="1" dirty="0">
                <a:latin typeface="+mn-lt"/>
              </a:rPr>
              <a:t> Nov 2009)</a:t>
            </a:r>
          </a:p>
          <a:p>
            <a:pPr marL="342900" indent="-342900">
              <a:lnSpc>
                <a:spcPct val="150000"/>
              </a:lnSpc>
              <a:spcBef>
                <a:spcPct val="20000"/>
              </a:spcBef>
              <a:buFont typeface="Webdings" pitchFamily="18" charset="2"/>
              <a:buChar char=""/>
              <a:defRPr/>
            </a:pPr>
            <a:r>
              <a:rPr lang="en-US" sz="1400" b="1" dirty="0">
                <a:latin typeface="+mn-lt"/>
              </a:rPr>
              <a:t>Commercial </a:t>
            </a:r>
            <a:r>
              <a:rPr lang="en-US" sz="1400" b="1" dirty="0">
                <a:latin typeface="+mn-lt"/>
              </a:rPr>
              <a:t>Mobile Alerting System Interface Specification (Completed </a:t>
            </a:r>
            <a:r>
              <a:rPr lang="en-US" sz="1400" b="1" dirty="0">
                <a:latin typeface="+mn-lt"/>
              </a:rPr>
              <a:t>– Dec 2009</a:t>
            </a:r>
            <a:r>
              <a:rPr lang="en-US" sz="1400" b="1" dirty="0">
                <a:latin typeface="+mn-lt"/>
              </a:rPr>
              <a:t>)</a:t>
            </a:r>
          </a:p>
          <a:p>
            <a:pPr marL="342900" indent="-342900">
              <a:lnSpc>
                <a:spcPct val="150000"/>
              </a:lnSpc>
              <a:spcBef>
                <a:spcPct val="20000"/>
              </a:spcBef>
              <a:buFont typeface="Webdings" pitchFamily="18" charset="2"/>
              <a:buChar char=""/>
              <a:defRPr/>
            </a:pPr>
            <a:r>
              <a:rPr lang="en-US" sz="1400" b="1" dirty="0">
                <a:latin typeface="+mn-lt"/>
              </a:rPr>
              <a:t>Conducted live code exercise of national EAS (EAN) in </a:t>
            </a:r>
            <a:r>
              <a:rPr lang="en-US" sz="1400" b="1" dirty="0">
                <a:latin typeface="+mn-lt"/>
              </a:rPr>
              <a:t>Alaska (Completed – Jan </a:t>
            </a:r>
            <a:r>
              <a:rPr lang="en-US" sz="1400" b="1" dirty="0">
                <a:latin typeface="+mn-lt"/>
              </a:rPr>
              <a:t>2010</a:t>
            </a:r>
            <a:r>
              <a:rPr lang="en-US" sz="1400" b="1" dirty="0">
                <a:latin typeface="+mn-lt"/>
              </a:rPr>
              <a:t>)</a:t>
            </a:r>
          </a:p>
          <a:p>
            <a:pPr marL="342900" indent="-342900">
              <a:lnSpc>
                <a:spcPct val="150000"/>
              </a:lnSpc>
              <a:spcBef>
                <a:spcPct val="20000"/>
              </a:spcBef>
              <a:buFont typeface="Webdings" pitchFamily="18" charset="2"/>
              <a:buChar char=""/>
              <a:defRPr/>
            </a:pPr>
            <a:r>
              <a:rPr lang="en-US" sz="1400" b="1" dirty="0">
                <a:latin typeface="+mn-lt"/>
              </a:rPr>
              <a:t>First Expansion Primary Entry Point station brought online (31 August 2010)</a:t>
            </a:r>
          </a:p>
          <a:p>
            <a:pPr marL="342900" indent="-342900">
              <a:lnSpc>
                <a:spcPct val="150000"/>
              </a:lnSpc>
              <a:spcBef>
                <a:spcPct val="20000"/>
              </a:spcBef>
              <a:buFont typeface="Webdings" pitchFamily="18" charset="2"/>
              <a:buChar char=""/>
              <a:defRPr/>
            </a:pPr>
            <a:r>
              <a:rPr lang="en-US" sz="1400" b="1" dirty="0">
                <a:latin typeface="+mn-lt"/>
              </a:rPr>
              <a:t>DM-OPEN v 2.0 brought online in FEMA data center (29 August 2010) </a:t>
            </a:r>
          </a:p>
          <a:p>
            <a:pPr marL="800100" lvl="1" indent="-342900">
              <a:lnSpc>
                <a:spcPct val="150000"/>
              </a:lnSpc>
              <a:spcBef>
                <a:spcPct val="20000"/>
              </a:spcBef>
              <a:buFont typeface="Webdings" pitchFamily="18" charset="2"/>
              <a:buChar char=""/>
              <a:defRPr/>
            </a:pPr>
            <a:r>
              <a:rPr lang="en-US" sz="1400" b="1" dirty="0">
                <a:latin typeface="+mn-lt"/>
              </a:rPr>
              <a:t>DMIS / OPEN v1.0 remains online in DHS data center for transition period </a:t>
            </a:r>
          </a:p>
          <a:p>
            <a:pPr marL="342900" indent="-342900">
              <a:lnSpc>
                <a:spcPct val="150000"/>
              </a:lnSpc>
              <a:spcBef>
                <a:spcPct val="20000"/>
              </a:spcBef>
              <a:buFont typeface="Webdings" pitchFamily="18" charset="2"/>
              <a:buChar char=""/>
              <a:defRPr/>
            </a:pPr>
            <a:r>
              <a:rPr lang="en-US" sz="1400" b="1" dirty="0">
                <a:latin typeface="+mn-lt"/>
              </a:rPr>
              <a:t>Accepted the ECIG CAP to EAS Implementation Guide (August 2010)</a:t>
            </a:r>
          </a:p>
          <a:p>
            <a:pPr marL="800100" lvl="1" indent="-342900">
              <a:spcBef>
                <a:spcPct val="20000"/>
              </a:spcBef>
              <a:buFont typeface="Webdings" pitchFamily="18" charset="2"/>
              <a:buChar char=""/>
              <a:defRPr/>
            </a:pPr>
            <a:r>
              <a:rPr lang="en-US" sz="1200" dirty="0">
                <a:latin typeface="+mn-lt"/>
              </a:rPr>
              <a:t>Document available at: </a:t>
            </a:r>
            <a:r>
              <a:rPr lang="en-US" sz="1200" dirty="0">
                <a:latin typeface="+mn-lt"/>
                <a:hlinkClick r:id="rId3"/>
              </a:rPr>
              <a:t>http://www.eas-cap.org/documents.htm</a:t>
            </a:r>
            <a:endParaRPr lang="en-US" sz="1200" dirty="0">
              <a:latin typeface="+mn-lt"/>
            </a:endParaRPr>
          </a:p>
          <a:p>
            <a:pPr marL="342900" indent="-342900">
              <a:lnSpc>
                <a:spcPct val="150000"/>
              </a:lnSpc>
              <a:spcBef>
                <a:spcPct val="20000"/>
              </a:spcBef>
              <a:buFont typeface="Webdings" pitchFamily="18" charset="2"/>
              <a:buChar char=""/>
              <a:defRPr/>
            </a:pPr>
            <a:r>
              <a:rPr lang="en-US" sz="1400" b="1" dirty="0">
                <a:latin typeface="+mn-lt"/>
              </a:rPr>
              <a:t>Formally adopted Common Alerting Protocol (CAP v1.2) (September 2010)</a:t>
            </a:r>
          </a:p>
          <a:p>
            <a:pPr marL="342900" indent="-342900">
              <a:lnSpc>
                <a:spcPct val="90000"/>
              </a:lnSpc>
              <a:spcBef>
                <a:spcPct val="20000"/>
              </a:spcBef>
              <a:buFont typeface="Webdings" pitchFamily="18" charset="2"/>
              <a:buChar char=""/>
              <a:defRPr/>
            </a:pPr>
            <a:endParaRPr lang="en-US" sz="1400" b="1" dirty="0">
              <a:latin typeface="+mn-lt"/>
            </a:endParaRPr>
          </a:p>
          <a:p>
            <a:pPr marL="342900" indent="-342900">
              <a:lnSpc>
                <a:spcPct val="90000"/>
              </a:lnSpc>
              <a:spcBef>
                <a:spcPct val="20000"/>
              </a:spcBef>
              <a:defRPr/>
            </a:pPr>
            <a:r>
              <a:rPr lang="en-US" sz="1400" b="1" dirty="0">
                <a:latin typeface="+mn-lt"/>
              </a:rPr>
              <a:t>Moving Forward:</a:t>
            </a:r>
          </a:p>
          <a:p>
            <a:pPr marL="342900" indent="-342900">
              <a:lnSpc>
                <a:spcPct val="150000"/>
              </a:lnSpc>
              <a:spcBef>
                <a:spcPct val="20000"/>
              </a:spcBef>
              <a:buFont typeface="Webdings" pitchFamily="18" charset="2"/>
              <a:buChar char=""/>
              <a:defRPr/>
            </a:pPr>
            <a:r>
              <a:rPr lang="en-US" sz="1400" b="1" dirty="0">
                <a:latin typeface="+mn-lt"/>
              </a:rPr>
              <a:t>Conformance testing of vendor products to IPAWS CAP Profile</a:t>
            </a:r>
          </a:p>
          <a:p>
            <a:pPr marL="800100" lvl="1" indent="-342900">
              <a:spcBef>
                <a:spcPct val="20000"/>
              </a:spcBef>
              <a:buFont typeface="Webdings" pitchFamily="18" charset="2"/>
              <a:buChar char=""/>
              <a:defRPr/>
            </a:pPr>
            <a:r>
              <a:rPr lang="en-US" sz="1200" dirty="0">
                <a:latin typeface="+mn-lt"/>
              </a:rPr>
              <a:t>Lab web site/vendor application at:  </a:t>
            </a:r>
            <a:r>
              <a:rPr lang="en-US" sz="1200" dirty="0">
                <a:latin typeface="+mn-lt"/>
                <a:hlinkClick r:id="rId4"/>
              </a:rPr>
              <a:t>https://www.nimssc.org/ipawsconform/default.asp</a:t>
            </a:r>
            <a:endParaRPr lang="en-US" sz="1200" dirty="0">
              <a:latin typeface="+mn-lt"/>
            </a:endParaRPr>
          </a:p>
          <a:p>
            <a:pPr marL="342900" indent="-342900">
              <a:lnSpc>
                <a:spcPct val="150000"/>
              </a:lnSpc>
              <a:spcBef>
                <a:spcPct val="20000"/>
              </a:spcBef>
              <a:buFont typeface="Webdings" pitchFamily="18" charset="2"/>
              <a:buChar char=""/>
              <a:defRPr/>
            </a:pPr>
            <a:r>
              <a:rPr lang="en-US" sz="1400" b="1" dirty="0">
                <a:latin typeface="+mn-lt"/>
              </a:rPr>
              <a:t>IPAWS CMAS Gateway available for carrier testing (Feb 2011)</a:t>
            </a:r>
            <a:endParaRPr lang="en-US" sz="1400" b="1" dirty="0">
              <a:latin typeface="+mn-lt"/>
            </a:endParaRPr>
          </a:p>
          <a:p>
            <a:pPr marL="342900" indent="-342900">
              <a:lnSpc>
                <a:spcPct val="150000"/>
              </a:lnSpc>
              <a:spcBef>
                <a:spcPct val="20000"/>
              </a:spcBef>
              <a:buFont typeface="Webdings" pitchFamily="18" charset="2"/>
              <a:buChar char=""/>
              <a:defRPr/>
            </a:pPr>
            <a:r>
              <a:rPr lang="en-US" sz="1400" b="1" dirty="0">
                <a:latin typeface="+mn-lt"/>
              </a:rPr>
              <a:t>Inventory of State and Local EOC Alert and Warning Capabilities</a:t>
            </a:r>
          </a:p>
          <a:p>
            <a:pPr marL="342900" indent="-342900">
              <a:lnSpc>
                <a:spcPct val="150000"/>
              </a:lnSpc>
              <a:spcBef>
                <a:spcPct val="20000"/>
              </a:spcBef>
              <a:buFont typeface="Webdings" pitchFamily="18" charset="2"/>
              <a:buChar char=""/>
              <a:defRPr/>
            </a:pPr>
            <a:r>
              <a:rPr lang="en-US" sz="1400" b="1" dirty="0">
                <a:latin typeface="+mn-lt"/>
              </a:rPr>
              <a:t>Nationwide exercise of the national Emergency Alert System (2011)</a:t>
            </a:r>
          </a:p>
          <a:p>
            <a:pPr marL="1257300" lvl="2" indent="-342900">
              <a:lnSpc>
                <a:spcPct val="90000"/>
              </a:lnSpc>
              <a:spcBef>
                <a:spcPct val="20000"/>
              </a:spcBef>
              <a:buFont typeface="Arial" pitchFamily="34" charset="0"/>
              <a:buChar char="•"/>
              <a:defRPr/>
            </a:pPr>
            <a:endParaRPr lang="en-US" sz="1400" b="1"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r>
              <a:rPr lang="fr-FR" sz="3100" smtClean="0"/>
              <a:t>Comments and Questions</a:t>
            </a:r>
            <a:endParaRPr lang="en-US" sz="3100" smtClean="0"/>
          </a:p>
        </p:txBody>
      </p:sp>
      <p:sp>
        <p:nvSpPr>
          <p:cNvPr id="134146" name="Rectangle 3"/>
          <p:cNvSpPr>
            <a:spLocks noGrp="1" noChangeArrowheads="1"/>
          </p:cNvSpPr>
          <p:nvPr>
            <p:ph type="body" idx="1"/>
          </p:nvPr>
        </p:nvSpPr>
        <p:spPr>
          <a:xfrm>
            <a:off x="696913" y="1422400"/>
            <a:ext cx="8091487" cy="4292600"/>
          </a:xfrm>
        </p:spPr>
        <p:txBody>
          <a:bodyPr/>
          <a:lstStyle/>
          <a:p>
            <a:r>
              <a:rPr lang="en-US" sz="2000" b="1" smtClean="0"/>
              <a:t>IPAWS Website -</a:t>
            </a:r>
            <a:r>
              <a:rPr lang="en-US" sz="2000" b="1" smtClean="0">
                <a:solidFill>
                  <a:srgbClr val="FF0000"/>
                </a:solidFill>
              </a:rPr>
              <a:t> </a:t>
            </a:r>
            <a:r>
              <a:rPr lang="en-US" sz="1800" smtClean="0">
                <a:hlinkClick r:id="rId3"/>
              </a:rPr>
              <a:t>http://www.fema.gov/emergency/ipaws</a:t>
            </a:r>
            <a:endParaRPr lang="en-US" sz="1800" smtClean="0"/>
          </a:p>
          <a:p>
            <a:endParaRPr lang="en-US" sz="1800" smtClean="0"/>
          </a:p>
          <a:p>
            <a:pPr>
              <a:spcBef>
                <a:spcPts val="600"/>
              </a:spcBef>
              <a:buFont typeface="Webdings" pitchFamily="18" charset="2"/>
              <a:buNone/>
            </a:pPr>
            <a:r>
              <a:rPr lang="en-US" sz="1800" smtClean="0">
                <a:hlinkClick r:id="rId4"/>
              </a:rPr>
              <a:t>Damon.Penn@dhs.gov</a:t>
            </a:r>
            <a:endParaRPr lang="en-US" sz="1800" smtClean="0"/>
          </a:p>
          <a:p>
            <a:pPr>
              <a:spcBef>
                <a:spcPts val="600"/>
              </a:spcBef>
              <a:buFont typeface="Webdings" pitchFamily="18" charset="2"/>
              <a:buNone/>
            </a:pPr>
            <a:r>
              <a:rPr lang="en-US" sz="1800" smtClean="0"/>
              <a:t>Office (202) 646-4145</a:t>
            </a:r>
          </a:p>
          <a:p>
            <a:pPr>
              <a:spcBef>
                <a:spcPts val="600"/>
              </a:spcBef>
              <a:buFont typeface="Webdings" pitchFamily="18" charset="2"/>
              <a:buNone/>
            </a:pPr>
            <a:r>
              <a:rPr lang="en-US" sz="1800" smtClean="0"/>
              <a:t>Assistant Administrator, National Continuity Programs, DHS FEMA</a:t>
            </a:r>
          </a:p>
          <a:p>
            <a:pPr>
              <a:buFont typeface="Webdings" pitchFamily="18" charset="2"/>
              <a:buNone/>
            </a:pPr>
            <a:r>
              <a:rPr lang="en-US" sz="1800" smtClean="0">
                <a:hlinkClick r:id="rId5"/>
              </a:rPr>
              <a:t>Antwane.Johnson@dhs.gov</a:t>
            </a:r>
            <a:endParaRPr lang="en-US" sz="1800" smtClean="0"/>
          </a:p>
          <a:p>
            <a:pPr>
              <a:spcBef>
                <a:spcPct val="25000"/>
              </a:spcBef>
              <a:buFont typeface="Webdings" pitchFamily="18" charset="2"/>
              <a:buNone/>
            </a:pPr>
            <a:r>
              <a:rPr lang="en-US" smtClean="0"/>
              <a:t>Office: (202) 646-4383</a:t>
            </a:r>
          </a:p>
          <a:p>
            <a:pPr>
              <a:spcBef>
                <a:spcPct val="25000"/>
              </a:spcBef>
              <a:buFont typeface="Webdings" pitchFamily="18" charset="2"/>
              <a:buNone/>
            </a:pPr>
            <a:r>
              <a:rPr lang="en-US" smtClean="0"/>
              <a:t>Director, Integrated Public Alert and Warning System Division</a:t>
            </a:r>
          </a:p>
          <a:p>
            <a:pPr>
              <a:spcBef>
                <a:spcPct val="25000"/>
              </a:spcBef>
              <a:buFont typeface="Webdings" pitchFamily="18" charset="2"/>
              <a:buNone/>
            </a:pPr>
            <a:endParaRPr lang="en-US" sz="1200" smtClean="0"/>
          </a:p>
          <a:p>
            <a:pPr>
              <a:lnSpc>
                <a:spcPct val="90000"/>
              </a:lnSpc>
              <a:spcBef>
                <a:spcPct val="50000"/>
              </a:spcBef>
              <a:buFont typeface="Webdings" pitchFamily="18" charset="2"/>
              <a:buNone/>
            </a:pPr>
            <a:r>
              <a:rPr lang="en-US" sz="1800" smtClean="0">
                <a:hlinkClick r:id="rId6"/>
              </a:rPr>
              <a:t>Wade.Witmer@dhs.gov</a:t>
            </a:r>
            <a:endParaRPr lang="en-US" sz="1800" smtClean="0"/>
          </a:p>
          <a:p>
            <a:pPr>
              <a:spcBef>
                <a:spcPct val="25000"/>
              </a:spcBef>
              <a:buFont typeface="Webdings" pitchFamily="18" charset="2"/>
              <a:buNone/>
            </a:pPr>
            <a:r>
              <a:rPr lang="en-US" smtClean="0"/>
              <a:t>Office: (202) 646-2523</a:t>
            </a:r>
          </a:p>
          <a:p>
            <a:pPr>
              <a:spcBef>
                <a:spcPct val="25000"/>
              </a:spcBef>
              <a:buFont typeface="Webdings" pitchFamily="18" charset="2"/>
              <a:buNone/>
            </a:pPr>
            <a:r>
              <a:rPr lang="en-US" smtClean="0"/>
              <a:t>Deputy Director, Integrated Public Alert and Warning System Division</a:t>
            </a:r>
          </a:p>
          <a:p>
            <a:pPr>
              <a:spcBef>
                <a:spcPct val="25000"/>
              </a:spcBef>
              <a:buFont typeface="Webdings" pitchFamily="18" charset="2"/>
              <a:buNone/>
            </a:pPr>
            <a:endParaRPr lang="en-US"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09" name="Straight Connector 39"/>
          <p:cNvCxnSpPr>
            <a:cxnSpLocks noChangeShapeType="1"/>
          </p:cNvCxnSpPr>
          <p:nvPr/>
        </p:nvCxnSpPr>
        <p:spPr bwMode="auto">
          <a:xfrm rot="16200000" flipH="1">
            <a:off x="1345407" y="3696494"/>
            <a:ext cx="1852612" cy="0"/>
          </a:xfrm>
          <a:prstGeom prst="line">
            <a:avLst/>
          </a:prstGeom>
          <a:noFill/>
          <a:ln w="9525" algn="ctr">
            <a:solidFill>
              <a:schemeClr val="tx1"/>
            </a:solidFill>
            <a:prstDash val="lgDash"/>
            <a:round/>
            <a:headEnd/>
            <a:tailEnd/>
          </a:ln>
        </p:spPr>
      </p:cxnSp>
      <p:cxnSp>
        <p:nvCxnSpPr>
          <p:cNvPr id="43010" name="Straight Connector 42"/>
          <p:cNvCxnSpPr>
            <a:cxnSpLocks noChangeShapeType="1"/>
          </p:cNvCxnSpPr>
          <p:nvPr/>
        </p:nvCxnSpPr>
        <p:spPr bwMode="auto">
          <a:xfrm rot="16200000" flipH="1">
            <a:off x="3380582" y="3696494"/>
            <a:ext cx="1852612" cy="0"/>
          </a:xfrm>
          <a:prstGeom prst="line">
            <a:avLst/>
          </a:prstGeom>
          <a:noFill/>
          <a:ln w="9525" algn="ctr">
            <a:solidFill>
              <a:schemeClr val="tx1"/>
            </a:solidFill>
            <a:prstDash val="lgDash"/>
            <a:round/>
            <a:headEnd/>
            <a:tailEnd/>
          </a:ln>
        </p:spPr>
      </p:cxnSp>
      <p:cxnSp>
        <p:nvCxnSpPr>
          <p:cNvPr id="43011" name="Straight Connector 43"/>
          <p:cNvCxnSpPr>
            <a:cxnSpLocks noChangeShapeType="1"/>
          </p:cNvCxnSpPr>
          <p:nvPr/>
        </p:nvCxnSpPr>
        <p:spPr bwMode="auto">
          <a:xfrm rot="16200000" flipH="1">
            <a:off x="5364957" y="3696494"/>
            <a:ext cx="1852612" cy="0"/>
          </a:xfrm>
          <a:prstGeom prst="line">
            <a:avLst/>
          </a:prstGeom>
          <a:noFill/>
          <a:ln w="9525" algn="ctr">
            <a:solidFill>
              <a:schemeClr val="tx1"/>
            </a:solidFill>
            <a:prstDash val="lgDash"/>
            <a:round/>
            <a:headEnd/>
            <a:tailEnd/>
          </a:ln>
        </p:spPr>
      </p:cxnSp>
      <p:pic>
        <p:nvPicPr>
          <p:cNvPr id="43012" name="Content Placeholder 55" descr="ConelradLogo.jpg"/>
          <p:cNvPicPr>
            <a:picLocks noGrp="1" noChangeAspect="1"/>
          </p:cNvPicPr>
          <p:nvPr>
            <p:ph sz="half" idx="1"/>
          </p:nvPr>
        </p:nvPicPr>
        <p:blipFill>
          <a:blip r:embed="rId3"/>
          <a:srcRect/>
          <a:stretch>
            <a:fillRect/>
          </a:stretch>
        </p:blipFill>
        <p:spPr>
          <a:xfrm>
            <a:off x="976313" y="1066800"/>
            <a:ext cx="901700" cy="909638"/>
          </a:xfrm>
        </p:spPr>
      </p:pic>
      <p:sp>
        <p:nvSpPr>
          <p:cNvPr id="43013" name="Content Placeholder 56"/>
          <p:cNvSpPr>
            <a:spLocks noGrp="1"/>
          </p:cNvSpPr>
          <p:nvPr>
            <p:ph sz="half" idx="2"/>
          </p:nvPr>
        </p:nvSpPr>
        <p:spPr>
          <a:xfrm>
            <a:off x="255588" y="2860675"/>
            <a:ext cx="1912937" cy="3216275"/>
          </a:xfrm>
        </p:spPr>
        <p:txBody>
          <a:bodyPr/>
          <a:lstStyle/>
          <a:p>
            <a:pPr marL="53975" indent="0">
              <a:spcBef>
                <a:spcPct val="0"/>
              </a:spcBef>
              <a:spcAft>
                <a:spcPts val="600"/>
              </a:spcAft>
              <a:buFont typeface="Webdings" pitchFamily="18" charset="2"/>
              <a:buNone/>
            </a:pPr>
            <a:r>
              <a:rPr lang="en-US" sz="1200" smtClean="0"/>
              <a:t>Originally called the “Key Station System,” the </a:t>
            </a:r>
            <a:r>
              <a:rPr lang="en-US" sz="1200" b="1" smtClean="0"/>
              <a:t>CON</a:t>
            </a:r>
            <a:r>
              <a:rPr lang="en-US" sz="1200" smtClean="0"/>
              <a:t>trol of </a:t>
            </a:r>
            <a:r>
              <a:rPr lang="en-US" sz="1200" b="1" smtClean="0"/>
              <a:t>EL</a:t>
            </a:r>
            <a:r>
              <a:rPr lang="en-US" sz="1200" smtClean="0"/>
              <a:t>ectromagnetic </a:t>
            </a:r>
            <a:r>
              <a:rPr lang="en-US" sz="1200" b="1" smtClean="0"/>
              <a:t>RAD</a:t>
            </a:r>
            <a:r>
              <a:rPr lang="en-US" sz="1200" smtClean="0"/>
              <a:t>iation (CONELRAD) was established in August 1951.</a:t>
            </a:r>
          </a:p>
          <a:p>
            <a:pPr marL="53975" indent="0">
              <a:spcBef>
                <a:spcPct val="0"/>
              </a:spcBef>
              <a:spcAft>
                <a:spcPts val="600"/>
              </a:spcAft>
              <a:buFont typeface="Webdings" pitchFamily="18" charset="2"/>
              <a:buNone/>
            </a:pPr>
            <a:r>
              <a:rPr lang="en-US" sz="1200" smtClean="0"/>
              <a:t>Participating stations tuned to 640 &amp; 1240 kHz AM and initiated a special sequence and procedure designed to warn citizens.</a:t>
            </a:r>
          </a:p>
        </p:txBody>
      </p:sp>
      <p:sp>
        <p:nvSpPr>
          <p:cNvPr id="19" name="Chevron 18"/>
          <p:cNvSpPr/>
          <p:nvPr/>
        </p:nvSpPr>
        <p:spPr bwMode="auto">
          <a:xfrm>
            <a:off x="247403" y="2026293"/>
            <a:ext cx="2525294" cy="790649"/>
          </a:xfrm>
          <a:prstGeom prst="chevron">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0" scaled="1"/>
            <a:tileRect/>
          </a:gra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lIns="0" tIns="45713" rIns="91427" bIns="45713"/>
          <a:lstStyle/>
          <a:p>
            <a:pPr>
              <a:defRPr/>
            </a:pPr>
            <a:endParaRPr lang="en-US" dirty="0"/>
          </a:p>
        </p:txBody>
      </p:sp>
      <p:sp>
        <p:nvSpPr>
          <p:cNvPr id="25" name="Content Placeholder 9"/>
          <p:cNvSpPr txBox="1">
            <a:spLocks/>
          </p:cNvSpPr>
          <p:nvPr/>
        </p:nvSpPr>
        <p:spPr bwMode="auto">
          <a:xfrm>
            <a:off x="6400800" y="2860675"/>
            <a:ext cx="1917700" cy="3343275"/>
          </a:xfrm>
          <a:prstGeom prst="rect">
            <a:avLst/>
          </a:prstGeom>
          <a:noFill/>
          <a:ln w="9525">
            <a:noFill/>
            <a:miter lim="800000"/>
            <a:headEnd/>
            <a:tailEnd/>
          </a:ln>
        </p:spPr>
        <p:txBody>
          <a:bodyPr lIns="0" tIns="0" rIns="0" bIns="0"/>
          <a:lstStyle/>
          <a:p>
            <a:pPr marL="54864" eaLnBrk="0" hangingPunct="0">
              <a:spcBef>
                <a:spcPts val="0"/>
              </a:spcBef>
              <a:spcAft>
                <a:spcPts val="600"/>
              </a:spcAft>
              <a:buClr>
                <a:srgbClr val="0B1F65"/>
              </a:buClr>
              <a:defRPr/>
            </a:pPr>
            <a:r>
              <a:rPr lang="en-US" sz="1200" dirty="0"/>
              <a:t>IPAWS modernizes and integrates the nation’s alert and warning infrastructure.  </a:t>
            </a:r>
          </a:p>
          <a:p>
            <a:pPr marL="54864" eaLnBrk="0" hangingPunct="0">
              <a:spcBef>
                <a:spcPts val="0"/>
              </a:spcBef>
              <a:spcAft>
                <a:spcPts val="600"/>
              </a:spcAft>
              <a:buClr>
                <a:srgbClr val="0B1F65"/>
              </a:buClr>
              <a:defRPr/>
            </a:pPr>
            <a:r>
              <a:rPr lang="en-US" sz="1200" dirty="0"/>
              <a:t>Integrates new and existing public alert and warning systems and technologies </a:t>
            </a:r>
          </a:p>
          <a:p>
            <a:pPr marL="54864" eaLnBrk="0" hangingPunct="0">
              <a:spcBef>
                <a:spcPts val="0"/>
              </a:spcBef>
              <a:spcAft>
                <a:spcPts val="600"/>
              </a:spcAft>
              <a:buClr>
                <a:srgbClr val="0B1F65"/>
              </a:buClr>
              <a:defRPr/>
            </a:pPr>
            <a:r>
              <a:rPr lang="en-US" sz="1200" dirty="0"/>
              <a:t>Provides authorities a broader range of message options and multiple communications pathways </a:t>
            </a:r>
          </a:p>
          <a:p>
            <a:pPr marL="54864" eaLnBrk="0" hangingPunct="0">
              <a:spcBef>
                <a:spcPts val="0"/>
              </a:spcBef>
              <a:spcAft>
                <a:spcPts val="600"/>
              </a:spcAft>
              <a:buClr>
                <a:srgbClr val="0B1F65"/>
              </a:buClr>
              <a:defRPr/>
            </a:pPr>
            <a:r>
              <a:rPr lang="en-US" sz="1200" dirty="0"/>
              <a:t>Increases  capability to alert and warn communities of all hazards impacting public safety.</a:t>
            </a:r>
            <a:endParaRPr lang="en-US" sz="1200" kern="0" dirty="0">
              <a:latin typeface="+mn-lt"/>
            </a:endParaRPr>
          </a:p>
        </p:txBody>
      </p:sp>
      <p:sp>
        <p:nvSpPr>
          <p:cNvPr id="26" name="Content Placeholder 9"/>
          <p:cNvSpPr txBox="1">
            <a:spLocks/>
          </p:cNvSpPr>
          <p:nvPr/>
        </p:nvSpPr>
        <p:spPr bwMode="auto">
          <a:xfrm>
            <a:off x="2646363" y="3257550"/>
            <a:ext cx="1098550" cy="2163763"/>
          </a:xfrm>
          <a:prstGeom prst="rect">
            <a:avLst/>
          </a:prstGeom>
          <a:noFill/>
          <a:ln w="9525">
            <a:noFill/>
            <a:miter lim="800000"/>
            <a:headEnd/>
            <a:tailEnd/>
          </a:ln>
        </p:spPr>
        <p:txBody>
          <a:bodyPr lIns="0" tIns="0" rIns="0" bIns="0"/>
          <a:lstStyle/>
          <a:p>
            <a:pPr marL="58738" eaLnBrk="0" hangingPunct="0">
              <a:spcBef>
                <a:spcPct val="100000"/>
              </a:spcBef>
              <a:buClr>
                <a:srgbClr val="0B1F65"/>
              </a:buClr>
              <a:buFont typeface="Webdings" pitchFamily="18" charset="2"/>
              <a:buNone/>
              <a:defRPr/>
            </a:pPr>
            <a:endParaRPr lang="en-US" sz="1050" kern="0" dirty="0">
              <a:latin typeface="+mn-lt"/>
            </a:endParaRPr>
          </a:p>
        </p:txBody>
      </p:sp>
      <p:sp>
        <p:nvSpPr>
          <p:cNvPr id="27" name="Content Placeholder 9"/>
          <p:cNvSpPr txBox="1">
            <a:spLocks/>
          </p:cNvSpPr>
          <p:nvPr/>
        </p:nvSpPr>
        <p:spPr bwMode="auto">
          <a:xfrm>
            <a:off x="3849688" y="3257550"/>
            <a:ext cx="1096962" cy="2163763"/>
          </a:xfrm>
          <a:prstGeom prst="rect">
            <a:avLst/>
          </a:prstGeom>
          <a:noFill/>
          <a:ln w="9525">
            <a:noFill/>
            <a:miter lim="800000"/>
            <a:headEnd/>
            <a:tailEnd/>
          </a:ln>
        </p:spPr>
        <p:txBody>
          <a:bodyPr lIns="0" tIns="0" rIns="0" bIns="0"/>
          <a:lstStyle/>
          <a:p>
            <a:pPr marL="58738" eaLnBrk="0" hangingPunct="0">
              <a:spcBef>
                <a:spcPct val="100000"/>
              </a:spcBef>
              <a:buClr>
                <a:srgbClr val="0B1F65"/>
              </a:buClr>
              <a:buFont typeface="Webdings" pitchFamily="18" charset="2"/>
              <a:buNone/>
              <a:defRPr/>
            </a:pPr>
            <a:endParaRPr lang="en-US" sz="1100" kern="0" dirty="0">
              <a:latin typeface="+mn-lt"/>
            </a:endParaRPr>
          </a:p>
        </p:txBody>
      </p:sp>
      <p:pic>
        <p:nvPicPr>
          <p:cNvPr id="43020" name="Picture 35" descr="EAS Logo.png"/>
          <p:cNvPicPr>
            <a:picLocks noChangeAspect="1"/>
          </p:cNvPicPr>
          <p:nvPr/>
        </p:nvPicPr>
        <p:blipFill>
          <a:blip r:embed="rId4"/>
          <a:srcRect/>
          <a:stretch>
            <a:fillRect/>
          </a:stretch>
        </p:blipFill>
        <p:spPr bwMode="auto">
          <a:xfrm>
            <a:off x="4611688" y="1106488"/>
            <a:ext cx="1550987" cy="830262"/>
          </a:xfrm>
          <a:prstGeom prst="rect">
            <a:avLst/>
          </a:prstGeom>
          <a:noFill/>
          <a:ln w="9525">
            <a:noFill/>
            <a:miter lim="800000"/>
            <a:headEnd/>
            <a:tailEnd/>
          </a:ln>
        </p:spPr>
      </p:pic>
      <p:sp>
        <p:nvSpPr>
          <p:cNvPr id="39" name="Chevron 38"/>
          <p:cNvSpPr/>
          <p:nvPr/>
        </p:nvSpPr>
        <p:spPr bwMode="auto">
          <a:xfrm>
            <a:off x="2259738" y="2026293"/>
            <a:ext cx="2525294" cy="790649"/>
          </a:xfrm>
          <a:prstGeom prst="chevron">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0" scaled="1"/>
            <a:tileRect/>
          </a:gra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lIns="0" tIns="45713" rIns="91427" bIns="45713"/>
          <a:lstStyle/>
          <a:p>
            <a:pPr>
              <a:defRPr/>
            </a:pPr>
            <a:endParaRPr lang="en-US" dirty="0"/>
          </a:p>
        </p:txBody>
      </p:sp>
      <p:sp>
        <p:nvSpPr>
          <p:cNvPr id="45" name="Chevron 44"/>
          <p:cNvSpPr/>
          <p:nvPr/>
        </p:nvSpPr>
        <p:spPr bwMode="auto">
          <a:xfrm>
            <a:off x="4272073" y="2026293"/>
            <a:ext cx="2525294" cy="790649"/>
          </a:xfrm>
          <a:prstGeom prst="chevron">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0" scaled="1"/>
            <a:tileRect/>
          </a:gra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lIns="0" tIns="45713" rIns="91427" bIns="45713"/>
          <a:lstStyle/>
          <a:p>
            <a:pPr>
              <a:defRPr/>
            </a:pPr>
            <a:endParaRPr lang="en-US" dirty="0"/>
          </a:p>
        </p:txBody>
      </p:sp>
      <p:sp>
        <p:nvSpPr>
          <p:cNvPr id="47" name="Chevron 46"/>
          <p:cNvSpPr/>
          <p:nvPr/>
        </p:nvSpPr>
        <p:spPr bwMode="auto">
          <a:xfrm>
            <a:off x="6284409" y="2026293"/>
            <a:ext cx="2525294" cy="790649"/>
          </a:xfrm>
          <a:prstGeom prst="chevron">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0" scaled="1"/>
            <a:tileRect/>
          </a:gradFill>
          <a:ln w="9525"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lIns="0" tIns="45713" rIns="91427" bIns="45713"/>
          <a:lstStyle/>
          <a:p>
            <a:pPr>
              <a:defRPr/>
            </a:pPr>
            <a:endParaRPr lang="en-US" dirty="0"/>
          </a:p>
        </p:txBody>
      </p:sp>
      <p:pic>
        <p:nvPicPr>
          <p:cNvPr id="43030" name="Picture 47" descr="EBS Logo.jpg"/>
          <p:cNvPicPr>
            <a:picLocks noChangeAspect="1"/>
          </p:cNvPicPr>
          <p:nvPr/>
        </p:nvPicPr>
        <p:blipFill>
          <a:blip r:embed="rId5"/>
          <a:srcRect b="13307"/>
          <a:stretch>
            <a:fillRect/>
          </a:stretch>
        </p:blipFill>
        <p:spPr bwMode="auto">
          <a:xfrm>
            <a:off x="2616200" y="1112838"/>
            <a:ext cx="1257300" cy="817562"/>
          </a:xfrm>
          <a:prstGeom prst="rect">
            <a:avLst/>
          </a:prstGeom>
          <a:noFill/>
          <a:ln w="9525">
            <a:noFill/>
            <a:miter lim="800000"/>
            <a:headEnd/>
            <a:tailEnd/>
          </a:ln>
        </p:spPr>
      </p:pic>
      <p:sp>
        <p:nvSpPr>
          <p:cNvPr id="53" name="Right Arrow 52"/>
          <p:cNvSpPr/>
          <p:nvPr/>
        </p:nvSpPr>
        <p:spPr bwMode="auto">
          <a:xfrm>
            <a:off x="7639665" y="2168013"/>
            <a:ext cx="1032387" cy="471948"/>
          </a:xfrm>
          <a:prstGeom prst="rightArrow">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triangle" w="med" len="med"/>
          </a:ln>
          <a:effectLst/>
          <a:scene3d>
            <a:camera prst="orthographicFront"/>
            <a:lightRig rig="threePt" dir="t"/>
          </a:scene3d>
          <a:sp3d>
            <a:bevelT/>
          </a:sp3d>
        </p:spPr>
        <p:txBody>
          <a:bodyPr lIns="0" tIns="45713" rIns="91427" bIns="45713">
            <a:sp3d extrusionH="57150">
              <a:bevelT w="38100" h="38100"/>
            </a:sp3d>
          </a:bodyPr>
          <a:lstStyle/>
          <a:p>
            <a:pPr>
              <a:defRPr/>
            </a:pPr>
            <a:endParaRPr lang="en-US" dirty="0"/>
          </a:p>
        </p:txBody>
      </p:sp>
      <p:sp>
        <p:nvSpPr>
          <p:cNvPr id="43032" name="TextBox 57"/>
          <p:cNvSpPr txBox="1">
            <a:spLocks noChangeArrowheads="1"/>
          </p:cNvSpPr>
          <p:nvPr/>
        </p:nvSpPr>
        <p:spPr bwMode="auto">
          <a:xfrm>
            <a:off x="7123113" y="6180138"/>
            <a:ext cx="1781175" cy="522287"/>
          </a:xfrm>
          <a:prstGeom prst="rect">
            <a:avLst/>
          </a:prstGeom>
          <a:noFill/>
          <a:ln w="9525">
            <a:noFill/>
            <a:miter lim="800000"/>
            <a:headEnd/>
            <a:tailEnd/>
          </a:ln>
        </p:spPr>
        <p:txBody>
          <a:bodyPr wrap="none">
            <a:spAutoFit/>
          </a:bodyPr>
          <a:lstStyle/>
          <a:p>
            <a:r>
              <a:rPr lang="en-US" sz="900">
                <a:solidFill>
                  <a:schemeClr val="bg1"/>
                </a:solidFill>
              </a:rPr>
              <a:t>Source: The Broadcast Archive</a:t>
            </a:r>
          </a:p>
          <a:p>
            <a:r>
              <a:rPr lang="en-US" sz="900">
                <a:solidFill>
                  <a:schemeClr val="bg1"/>
                </a:solidFill>
              </a:rPr>
              <a:t>Maintained by: Barry Mishkind </a:t>
            </a:r>
          </a:p>
          <a:p>
            <a:r>
              <a:rPr lang="en-US" sz="900">
                <a:solidFill>
                  <a:schemeClr val="bg1"/>
                </a:solidFill>
              </a:rPr>
              <a:t>The Eclectic Engineer</a:t>
            </a:r>
          </a:p>
        </p:txBody>
      </p:sp>
      <p:sp>
        <p:nvSpPr>
          <p:cNvPr id="59" name="Content Placeholder 9"/>
          <p:cNvSpPr txBox="1">
            <a:spLocks/>
          </p:cNvSpPr>
          <p:nvPr/>
        </p:nvSpPr>
        <p:spPr bwMode="auto">
          <a:xfrm>
            <a:off x="2351088" y="2860675"/>
            <a:ext cx="1852612" cy="2165350"/>
          </a:xfrm>
          <a:prstGeom prst="rect">
            <a:avLst/>
          </a:prstGeom>
          <a:noFill/>
          <a:ln w="9525">
            <a:noFill/>
            <a:miter lim="800000"/>
            <a:headEnd/>
            <a:tailEnd/>
          </a:ln>
        </p:spPr>
        <p:txBody>
          <a:bodyPr lIns="0" tIns="0" rIns="0" bIns="0"/>
          <a:lstStyle/>
          <a:p>
            <a:pPr marL="54864" eaLnBrk="0" hangingPunct="0">
              <a:spcBef>
                <a:spcPts val="0"/>
              </a:spcBef>
              <a:spcAft>
                <a:spcPts val="600"/>
              </a:spcAft>
              <a:buClr>
                <a:srgbClr val="0B1F65"/>
              </a:buClr>
              <a:buFont typeface="Webdings" pitchFamily="18" charset="2"/>
              <a:buNone/>
              <a:defRPr/>
            </a:pPr>
            <a:r>
              <a:rPr lang="en-US" sz="1200" kern="0" dirty="0">
                <a:latin typeface="+mn-lt"/>
              </a:rPr>
              <a:t>EBS was initiated to address the nation through audible alerts. It did not allow for targeted messaging.</a:t>
            </a:r>
          </a:p>
          <a:p>
            <a:pPr marL="54864" eaLnBrk="0" hangingPunct="0">
              <a:spcBef>
                <a:spcPts val="0"/>
              </a:spcBef>
              <a:spcAft>
                <a:spcPts val="600"/>
              </a:spcAft>
              <a:buClr>
                <a:srgbClr val="0B1F65"/>
              </a:buClr>
              <a:buFont typeface="Webdings" pitchFamily="18" charset="2"/>
              <a:buNone/>
              <a:defRPr/>
            </a:pPr>
            <a:r>
              <a:rPr lang="en-US" sz="1200" kern="0" dirty="0">
                <a:latin typeface="+mn-lt"/>
              </a:rPr>
              <a:t>System upgraded in 1976 to provide for better and more accurate handling of alert receptions.</a:t>
            </a:r>
          </a:p>
          <a:p>
            <a:pPr marL="54864" eaLnBrk="0" hangingPunct="0">
              <a:spcBef>
                <a:spcPts val="0"/>
              </a:spcBef>
              <a:spcAft>
                <a:spcPts val="600"/>
              </a:spcAft>
              <a:buClr>
                <a:srgbClr val="0B1F65"/>
              </a:buClr>
              <a:buFont typeface="Webdings" pitchFamily="18" charset="2"/>
              <a:buNone/>
              <a:defRPr/>
            </a:pPr>
            <a:r>
              <a:rPr lang="en-US" sz="1200" kern="0" dirty="0">
                <a:latin typeface="+mn-lt"/>
              </a:rPr>
              <a:t>Originally designed to provide the President with an expeditious method of communicating with the American Public, it was expanded for use during peacetime at state and local levels.</a:t>
            </a:r>
            <a:endParaRPr lang="en-US" sz="1200" kern="0" dirty="0">
              <a:latin typeface="+mn-lt"/>
            </a:endParaRPr>
          </a:p>
        </p:txBody>
      </p:sp>
      <p:sp>
        <p:nvSpPr>
          <p:cNvPr id="60" name="Content Placeholder 9"/>
          <p:cNvSpPr txBox="1">
            <a:spLocks/>
          </p:cNvSpPr>
          <p:nvPr/>
        </p:nvSpPr>
        <p:spPr bwMode="auto">
          <a:xfrm>
            <a:off x="4406900" y="2860675"/>
            <a:ext cx="1773238" cy="3230563"/>
          </a:xfrm>
          <a:prstGeom prst="rect">
            <a:avLst/>
          </a:prstGeom>
          <a:noFill/>
          <a:ln w="9525">
            <a:noFill/>
            <a:miter lim="800000"/>
            <a:headEnd/>
            <a:tailEnd/>
          </a:ln>
        </p:spPr>
        <p:txBody>
          <a:bodyPr lIns="0" tIns="0" rIns="0" bIns="0"/>
          <a:lstStyle/>
          <a:p>
            <a:pPr marL="54864" eaLnBrk="0" hangingPunct="0">
              <a:spcBef>
                <a:spcPts val="0"/>
              </a:spcBef>
              <a:spcAft>
                <a:spcPts val="600"/>
              </a:spcAft>
              <a:buClr>
                <a:srgbClr val="0B1F65"/>
              </a:buClr>
              <a:buFont typeface="Webdings" pitchFamily="18" charset="2"/>
              <a:buNone/>
              <a:defRPr/>
            </a:pPr>
            <a:r>
              <a:rPr lang="en-US" sz="1200" kern="0" dirty="0">
                <a:latin typeface="+mn-lt"/>
              </a:rPr>
              <a:t>EAS jointly coordinated by the FCC, FEMA and NWS.</a:t>
            </a:r>
          </a:p>
          <a:p>
            <a:pPr marL="54864" eaLnBrk="0" hangingPunct="0">
              <a:spcBef>
                <a:spcPts val="0"/>
              </a:spcBef>
              <a:spcAft>
                <a:spcPts val="600"/>
              </a:spcAft>
              <a:buClr>
                <a:srgbClr val="0B1F65"/>
              </a:buClr>
              <a:buFont typeface="Webdings" pitchFamily="18" charset="2"/>
              <a:buNone/>
              <a:defRPr/>
            </a:pPr>
            <a:r>
              <a:rPr lang="en-US" sz="1200" kern="0" dirty="0">
                <a:latin typeface="+mn-lt"/>
              </a:rPr>
              <a:t>Designed for President to speak to American people within 10 minutes.</a:t>
            </a:r>
          </a:p>
          <a:p>
            <a:pPr marL="54864" eaLnBrk="0" hangingPunct="0">
              <a:spcBef>
                <a:spcPts val="0"/>
              </a:spcBef>
              <a:spcAft>
                <a:spcPts val="600"/>
              </a:spcAft>
              <a:buClr>
                <a:srgbClr val="0B1F65"/>
              </a:buClr>
              <a:buFont typeface="Webdings" pitchFamily="18" charset="2"/>
              <a:buNone/>
              <a:defRPr/>
            </a:pPr>
            <a:r>
              <a:rPr lang="en-US" sz="1200" kern="0" dirty="0">
                <a:latin typeface="+mn-lt"/>
              </a:rPr>
              <a:t>EAS messages composed of 4 parts:</a:t>
            </a:r>
          </a:p>
          <a:p>
            <a:pPr marL="117475" indent="-117475" eaLnBrk="0" hangingPunct="0">
              <a:spcBef>
                <a:spcPts val="0"/>
              </a:spcBef>
              <a:spcAft>
                <a:spcPts val="300"/>
              </a:spcAft>
              <a:buClr>
                <a:srgbClr val="0B1F65"/>
              </a:buClr>
              <a:buFont typeface="Arial" pitchFamily="34" charset="0"/>
              <a:buChar char="•"/>
              <a:defRPr/>
            </a:pPr>
            <a:r>
              <a:rPr lang="en-US" sz="1200" kern="0" dirty="0">
                <a:latin typeface="+mn-lt"/>
              </a:rPr>
              <a:t>Digitally encoded header</a:t>
            </a:r>
          </a:p>
          <a:p>
            <a:pPr marL="117475" indent="-117475" eaLnBrk="0" hangingPunct="0">
              <a:spcBef>
                <a:spcPts val="0"/>
              </a:spcBef>
              <a:spcAft>
                <a:spcPts val="300"/>
              </a:spcAft>
              <a:buClr>
                <a:srgbClr val="0B1F65"/>
              </a:buClr>
              <a:buFont typeface="Arial" pitchFamily="34" charset="0"/>
              <a:buChar char="•"/>
              <a:defRPr/>
            </a:pPr>
            <a:r>
              <a:rPr lang="en-US" sz="1200" kern="0" dirty="0">
                <a:latin typeface="+mn-lt"/>
              </a:rPr>
              <a:t>Attention Signal</a:t>
            </a:r>
          </a:p>
          <a:p>
            <a:pPr marL="117475" indent="-117475" eaLnBrk="0" hangingPunct="0">
              <a:spcBef>
                <a:spcPts val="0"/>
              </a:spcBef>
              <a:spcAft>
                <a:spcPts val="300"/>
              </a:spcAft>
              <a:buClr>
                <a:srgbClr val="0B1F65"/>
              </a:buClr>
              <a:buFont typeface="Arial" pitchFamily="34" charset="0"/>
              <a:buChar char="•"/>
              <a:defRPr/>
            </a:pPr>
            <a:r>
              <a:rPr lang="en-US" sz="1200" kern="0" dirty="0">
                <a:latin typeface="+mn-lt"/>
              </a:rPr>
              <a:t>Audio Announcement</a:t>
            </a:r>
          </a:p>
          <a:p>
            <a:pPr marL="117475" indent="-117475" eaLnBrk="0" hangingPunct="0">
              <a:spcBef>
                <a:spcPts val="0"/>
              </a:spcBef>
              <a:spcAft>
                <a:spcPts val="300"/>
              </a:spcAft>
              <a:buClr>
                <a:srgbClr val="0B1F65"/>
              </a:buClr>
              <a:buFont typeface="Arial" pitchFamily="34" charset="0"/>
              <a:buChar char="•"/>
              <a:defRPr/>
            </a:pPr>
            <a:r>
              <a:rPr lang="en-US" sz="1200" kern="0" dirty="0">
                <a:latin typeface="+mn-lt"/>
              </a:rPr>
              <a:t>Digitally encoded end-of-message marker</a:t>
            </a:r>
            <a:endParaRPr lang="en-US" sz="1200" kern="0" dirty="0">
              <a:latin typeface="+mn-lt"/>
            </a:endParaRPr>
          </a:p>
        </p:txBody>
      </p:sp>
      <p:sp>
        <p:nvSpPr>
          <p:cNvPr id="29" name="TextBox 28"/>
          <p:cNvSpPr txBox="1"/>
          <p:nvPr/>
        </p:nvSpPr>
        <p:spPr>
          <a:xfrm>
            <a:off x="950913" y="2479675"/>
            <a:ext cx="1203325" cy="307975"/>
          </a:xfrm>
          <a:prstGeom prst="rect">
            <a:avLst/>
          </a:prstGeom>
          <a:noFill/>
        </p:spPr>
        <p:txBody>
          <a:bodyPr wrap="none">
            <a:spAutoFit/>
          </a:bodyPr>
          <a:lstStyle/>
          <a:p>
            <a:pPr>
              <a:defRPr/>
            </a:pPr>
            <a:r>
              <a:rPr lang="en-US" sz="1400" b="1" dirty="0">
                <a:solidFill>
                  <a:schemeClr val="accent1">
                    <a:lumMod val="75000"/>
                  </a:schemeClr>
                </a:solidFill>
              </a:rPr>
              <a:t>CONELRAD</a:t>
            </a:r>
            <a:endParaRPr lang="en-US" sz="1400" b="1" dirty="0">
              <a:solidFill>
                <a:schemeClr val="accent1">
                  <a:lumMod val="75000"/>
                </a:schemeClr>
              </a:solidFill>
            </a:endParaRPr>
          </a:p>
        </p:txBody>
      </p:sp>
      <p:sp>
        <p:nvSpPr>
          <p:cNvPr id="30" name="TextBox 29"/>
          <p:cNvSpPr txBox="1"/>
          <p:nvPr/>
        </p:nvSpPr>
        <p:spPr>
          <a:xfrm>
            <a:off x="3309938" y="2479675"/>
            <a:ext cx="555625" cy="307975"/>
          </a:xfrm>
          <a:prstGeom prst="rect">
            <a:avLst/>
          </a:prstGeom>
          <a:noFill/>
        </p:spPr>
        <p:txBody>
          <a:bodyPr wrap="none">
            <a:spAutoFit/>
          </a:bodyPr>
          <a:lstStyle/>
          <a:p>
            <a:pPr>
              <a:defRPr/>
            </a:pPr>
            <a:r>
              <a:rPr lang="en-US" sz="1400" b="1" dirty="0">
                <a:solidFill>
                  <a:schemeClr val="accent1">
                    <a:lumMod val="75000"/>
                  </a:schemeClr>
                </a:solidFill>
              </a:rPr>
              <a:t>EBS</a:t>
            </a:r>
            <a:endParaRPr lang="en-US" sz="1400" b="1" dirty="0">
              <a:solidFill>
                <a:schemeClr val="accent1">
                  <a:lumMod val="75000"/>
                </a:schemeClr>
              </a:solidFill>
            </a:endParaRPr>
          </a:p>
        </p:txBody>
      </p:sp>
      <p:sp>
        <p:nvSpPr>
          <p:cNvPr id="31" name="TextBox 30"/>
          <p:cNvSpPr txBox="1"/>
          <p:nvPr/>
        </p:nvSpPr>
        <p:spPr>
          <a:xfrm>
            <a:off x="5308600" y="2479675"/>
            <a:ext cx="554038" cy="307975"/>
          </a:xfrm>
          <a:prstGeom prst="rect">
            <a:avLst/>
          </a:prstGeom>
          <a:noFill/>
        </p:spPr>
        <p:txBody>
          <a:bodyPr wrap="none">
            <a:spAutoFit/>
          </a:bodyPr>
          <a:lstStyle/>
          <a:p>
            <a:pPr>
              <a:defRPr/>
            </a:pPr>
            <a:r>
              <a:rPr lang="en-US" sz="1400" b="1" dirty="0">
                <a:solidFill>
                  <a:schemeClr val="accent1">
                    <a:lumMod val="75000"/>
                  </a:schemeClr>
                </a:solidFill>
              </a:rPr>
              <a:t>EAS</a:t>
            </a:r>
            <a:endParaRPr lang="en-US" sz="1400" b="1" dirty="0">
              <a:solidFill>
                <a:schemeClr val="accent1">
                  <a:lumMod val="75000"/>
                </a:schemeClr>
              </a:solidFill>
            </a:endParaRPr>
          </a:p>
        </p:txBody>
      </p:sp>
      <p:sp>
        <p:nvSpPr>
          <p:cNvPr id="32" name="TextBox 31"/>
          <p:cNvSpPr txBox="1"/>
          <p:nvPr/>
        </p:nvSpPr>
        <p:spPr>
          <a:xfrm>
            <a:off x="7069138" y="2479675"/>
            <a:ext cx="750887" cy="307975"/>
          </a:xfrm>
          <a:prstGeom prst="rect">
            <a:avLst/>
          </a:prstGeom>
          <a:noFill/>
        </p:spPr>
        <p:txBody>
          <a:bodyPr wrap="none">
            <a:spAutoFit/>
          </a:bodyPr>
          <a:lstStyle/>
          <a:p>
            <a:pPr>
              <a:defRPr/>
            </a:pPr>
            <a:r>
              <a:rPr lang="en-US" sz="1400" b="1" dirty="0">
                <a:solidFill>
                  <a:schemeClr val="accent1">
                    <a:lumMod val="75000"/>
                  </a:schemeClr>
                </a:solidFill>
              </a:rPr>
              <a:t>IPAWS</a:t>
            </a:r>
            <a:endParaRPr lang="en-US" sz="1400" b="1" dirty="0">
              <a:solidFill>
                <a:schemeClr val="accent1">
                  <a:lumMod val="75000"/>
                </a:schemeClr>
              </a:solidFill>
            </a:endParaRPr>
          </a:p>
        </p:txBody>
      </p:sp>
      <p:sp>
        <p:nvSpPr>
          <p:cNvPr id="33" name="TextBox 32"/>
          <p:cNvSpPr txBox="1"/>
          <p:nvPr/>
        </p:nvSpPr>
        <p:spPr>
          <a:xfrm>
            <a:off x="647700" y="2230438"/>
            <a:ext cx="1811338" cy="400050"/>
          </a:xfrm>
          <a:prstGeom prst="rect">
            <a:avLst/>
          </a:prstGeom>
          <a:noFill/>
        </p:spPr>
        <p:txBody>
          <a:bodyPr wrap="none">
            <a:spAutoFit/>
          </a:bodyPr>
          <a:lstStyle/>
          <a:p>
            <a:pPr>
              <a:defRPr/>
            </a:pPr>
            <a:r>
              <a:rPr lang="en-US" sz="2000" dirty="0">
                <a:solidFill>
                  <a:schemeClr val="accent1">
                    <a:lumMod val="75000"/>
                  </a:schemeClr>
                </a:solidFill>
                <a:latin typeface="Arial Black" pitchFamily="34" charset="0"/>
              </a:rPr>
              <a:t>1951 - 1963</a:t>
            </a:r>
            <a:endParaRPr lang="en-US" sz="2000" dirty="0">
              <a:solidFill>
                <a:schemeClr val="accent1">
                  <a:lumMod val="75000"/>
                </a:schemeClr>
              </a:solidFill>
              <a:latin typeface="Arial Black" pitchFamily="34" charset="0"/>
            </a:endParaRPr>
          </a:p>
        </p:txBody>
      </p:sp>
      <p:sp>
        <p:nvSpPr>
          <p:cNvPr id="37" name="TextBox 36"/>
          <p:cNvSpPr txBox="1"/>
          <p:nvPr/>
        </p:nvSpPr>
        <p:spPr>
          <a:xfrm>
            <a:off x="2682875" y="2230438"/>
            <a:ext cx="1811338" cy="400050"/>
          </a:xfrm>
          <a:prstGeom prst="rect">
            <a:avLst/>
          </a:prstGeom>
          <a:noFill/>
        </p:spPr>
        <p:txBody>
          <a:bodyPr wrap="none">
            <a:spAutoFit/>
          </a:bodyPr>
          <a:lstStyle/>
          <a:p>
            <a:pPr>
              <a:defRPr/>
            </a:pPr>
            <a:r>
              <a:rPr lang="en-US" sz="2000" dirty="0">
                <a:solidFill>
                  <a:schemeClr val="accent1">
                    <a:lumMod val="75000"/>
                  </a:schemeClr>
                </a:solidFill>
                <a:latin typeface="Arial Black" pitchFamily="34" charset="0"/>
              </a:rPr>
              <a:t>1963 - 1997</a:t>
            </a:r>
            <a:endParaRPr lang="en-US" sz="2000" dirty="0">
              <a:solidFill>
                <a:schemeClr val="accent1">
                  <a:lumMod val="75000"/>
                </a:schemeClr>
              </a:solidFill>
              <a:latin typeface="Arial Black" pitchFamily="34" charset="0"/>
            </a:endParaRPr>
          </a:p>
        </p:txBody>
      </p:sp>
      <p:sp>
        <p:nvSpPr>
          <p:cNvPr id="38" name="TextBox 37"/>
          <p:cNvSpPr txBox="1"/>
          <p:nvPr/>
        </p:nvSpPr>
        <p:spPr>
          <a:xfrm>
            <a:off x="4679950" y="2230438"/>
            <a:ext cx="1811338" cy="400050"/>
          </a:xfrm>
          <a:prstGeom prst="rect">
            <a:avLst/>
          </a:prstGeom>
          <a:noFill/>
        </p:spPr>
        <p:txBody>
          <a:bodyPr wrap="none">
            <a:spAutoFit/>
          </a:bodyPr>
          <a:lstStyle/>
          <a:p>
            <a:pPr>
              <a:defRPr/>
            </a:pPr>
            <a:r>
              <a:rPr lang="en-US" sz="2000" dirty="0">
                <a:solidFill>
                  <a:schemeClr val="accent1">
                    <a:lumMod val="75000"/>
                  </a:schemeClr>
                </a:solidFill>
                <a:latin typeface="Arial Black" pitchFamily="34" charset="0"/>
              </a:rPr>
              <a:t>1997 - 2006</a:t>
            </a:r>
            <a:endParaRPr lang="en-US" sz="2000" dirty="0">
              <a:solidFill>
                <a:schemeClr val="accent1">
                  <a:lumMod val="75000"/>
                </a:schemeClr>
              </a:solidFill>
              <a:latin typeface="Arial Black" pitchFamily="34" charset="0"/>
            </a:endParaRPr>
          </a:p>
        </p:txBody>
      </p:sp>
      <p:sp>
        <p:nvSpPr>
          <p:cNvPr id="41" name="TextBox 40"/>
          <p:cNvSpPr txBox="1"/>
          <p:nvPr/>
        </p:nvSpPr>
        <p:spPr>
          <a:xfrm>
            <a:off x="6710363" y="2230438"/>
            <a:ext cx="871537" cy="400050"/>
          </a:xfrm>
          <a:prstGeom prst="rect">
            <a:avLst/>
          </a:prstGeom>
          <a:noFill/>
        </p:spPr>
        <p:txBody>
          <a:bodyPr wrap="none">
            <a:spAutoFit/>
          </a:bodyPr>
          <a:lstStyle/>
          <a:p>
            <a:pPr>
              <a:defRPr/>
            </a:pPr>
            <a:r>
              <a:rPr lang="en-US" sz="2000" dirty="0">
                <a:solidFill>
                  <a:schemeClr val="accent1">
                    <a:lumMod val="75000"/>
                  </a:schemeClr>
                </a:solidFill>
                <a:latin typeface="Arial Black" pitchFamily="34" charset="0"/>
              </a:rPr>
              <a:t>2006</a:t>
            </a:r>
            <a:endParaRPr lang="en-US" sz="2000" dirty="0">
              <a:solidFill>
                <a:schemeClr val="accent1">
                  <a:lumMod val="75000"/>
                </a:schemeClr>
              </a:solidFill>
              <a:latin typeface="Arial Black" pitchFamily="34" charset="0"/>
            </a:endParaRPr>
          </a:p>
        </p:txBody>
      </p:sp>
      <p:sp>
        <p:nvSpPr>
          <p:cNvPr id="43043" name="Title 41"/>
          <p:cNvSpPr>
            <a:spLocks noGrp="1"/>
          </p:cNvSpPr>
          <p:nvPr>
            <p:ph type="title"/>
          </p:nvPr>
        </p:nvSpPr>
        <p:spPr>
          <a:xfrm>
            <a:off x="355600" y="150813"/>
            <a:ext cx="7940675" cy="838200"/>
          </a:xfrm>
        </p:spPr>
        <p:txBody>
          <a:bodyPr anchor="ctr"/>
          <a:lstStyle/>
          <a:p>
            <a:r>
              <a:rPr lang="en-US" smtClean="0"/>
              <a:t>The Evolution of Emergency Broadcasting</a:t>
            </a:r>
          </a:p>
        </p:txBody>
      </p:sp>
      <p:pic>
        <p:nvPicPr>
          <p:cNvPr id="34" name="Picture 33" descr="fema-headersBoth.jpg"/>
          <p:cNvPicPr>
            <a:picLocks noChangeAspect="1"/>
          </p:cNvPicPr>
          <p:nvPr/>
        </p:nvPicPr>
        <p:blipFill>
          <a:blip r:embed="rId6" cstate="print"/>
          <a:stretch>
            <a:fillRect/>
          </a:stretch>
        </p:blipFill>
        <p:spPr>
          <a:xfrm>
            <a:off x="6668977" y="764274"/>
            <a:ext cx="1601567" cy="1283422"/>
          </a:xfrm>
          <a:prstGeom prst="blockArc">
            <a:avLst>
              <a:gd name="adj1" fmla="val 10800000"/>
              <a:gd name="adj2" fmla="val 21434987"/>
              <a:gd name="adj3" fmla="val 34378"/>
            </a:avLst>
          </a:prstGeom>
          <a:scene3d>
            <a:camera prst="orthographicFront"/>
            <a:lightRig rig="threePt" dir="t"/>
          </a:scene3d>
          <a:sp3d>
            <a:bevelT/>
          </a:sp3d>
        </p:spPr>
      </p:pic>
      <p:pic>
        <p:nvPicPr>
          <p:cNvPr id="43045" name="Picture 53" descr="EAS Logo.png"/>
          <p:cNvPicPr>
            <a:picLocks noChangeAspect="1"/>
          </p:cNvPicPr>
          <p:nvPr/>
        </p:nvPicPr>
        <p:blipFill>
          <a:blip r:embed="rId4"/>
          <a:srcRect/>
          <a:stretch>
            <a:fillRect/>
          </a:stretch>
        </p:blipFill>
        <p:spPr bwMode="auto">
          <a:xfrm>
            <a:off x="6564313" y="1473200"/>
            <a:ext cx="833437" cy="446088"/>
          </a:xfrm>
          <a:prstGeom prst="rect">
            <a:avLst/>
          </a:prstGeom>
          <a:noFill/>
          <a:ln w="9525">
            <a:noFill/>
            <a:miter lim="800000"/>
            <a:headEnd/>
            <a:tailEnd/>
          </a:ln>
        </p:spPr>
      </p:pic>
      <p:pic>
        <p:nvPicPr>
          <p:cNvPr id="43046" name="Picture 3"/>
          <p:cNvPicPr>
            <a:picLocks noChangeAspect="1" noChangeArrowheads="1"/>
          </p:cNvPicPr>
          <p:nvPr/>
        </p:nvPicPr>
        <p:blipFill>
          <a:blip r:embed="rId7"/>
          <a:srcRect/>
          <a:stretch>
            <a:fillRect/>
          </a:stretch>
        </p:blipFill>
        <p:spPr bwMode="auto">
          <a:xfrm>
            <a:off x="7356475" y="1398588"/>
            <a:ext cx="1365250" cy="595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30175" y="47625"/>
            <a:ext cx="8894763" cy="838200"/>
          </a:xfrm>
        </p:spPr>
        <p:txBody>
          <a:bodyPr anchor="ctr"/>
          <a:lstStyle/>
          <a:p>
            <a:r>
              <a:rPr lang="en-US" smtClean="0"/>
              <a:t>   IPAWS Federal Guidance - </a:t>
            </a:r>
          </a:p>
        </p:txBody>
      </p:sp>
      <p:sp>
        <p:nvSpPr>
          <p:cNvPr id="4" name="Content Placeholder 3"/>
          <p:cNvSpPr>
            <a:spLocks noGrp="1"/>
          </p:cNvSpPr>
          <p:nvPr>
            <p:ph idx="1"/>
          </p:nvPr>
        </p:nvSpPr>
        <p:spPr>
          <a:xfrm>
            <a:off x="474663" y="793750"/>
            <a:ext cx="8297862" cy="4386263"/>
          </a:xfrm>
        </p:spPr>
        <p:txBody>
          <a:bodyPr/>
          <a:lstStyle/>
          <a:p>
            <a:pPr>
              <a:buFont typeface="Webdings" pitchFamily="18" charset="2"/>
              <a:buNone/>
              <a:defRPr/>
            </a:pPr>
            <a:r>
              <a:rPr lang="en-US" sz="1800" b="1" dirty="0" smtClean="0">
                <a:ea typeface="Arial Unicode MS" pitchFamily="34" charset="-128"/>
                <a:cs typeface="Arial Unicode MS" pitchFamily="34" charset="-128"/>
              </a:rPr>
              <a:t>Executive Order 13407 states</a:t>
            </a:r>
            <a:r>
              <a:rPr lang="en-US" dirty="0" smtClean="0">
                <a:ea typeface="Arial Unicode MS" pitchFamily="34" charset="-128"/>
                <a:cs typeface="Arial Unicode MS" pitchFamily="34" charset="-128"/>
              </a:rPr>
              <a:t>:</a:t>
            </a:r>
          </a:p>
          <a:p>
            <a:pPr marL="285750" indent="0">
              <a:spcBef>
                <a:spcPts val="600"/>
              </a:spcBef>
              <a:buFont typeface="Webdings" pitchFamily="18" charset="2"/>
              <a:buNone/>
              <a:defRPr/>
            </a:pPr>
            <a:r>
              <a:rPr lang="en-US" dirty="0" smtClean="0">
                <a:ea typeface="Arial Unicode MS" pitchFamily="34" charset="-128"/>
                <a:cs typeface="Arial Unicode MS" pitchFamily="34" charset="-128"/>
              </a:rPr>
              <a:t>“It is the policy of the United States to have an effective, reliable, integrated, flexible, and comprehensive system to alert and warn the American people…” </a:t>
            </a:r>
          </a:p>
          <a:p>
            <a:pPr marL="285750" indent="0">
              <a:buFont typeface="Webdings" pitchFamily="18" charset="2"/>
              <a:buNone/>
              <a:defRPr/>
            </a:pPr>
            <a:r>
              <a:rPr lang="en-US" dirty="0" smtClean="0">
                <a:ea typeface="Arial Unicode MS" pitchFamily="34" charset="-128"/>
                <a:cs typeface="Arial Unicode MS" pitchFamily="34" charset="-128"/>
              </a:rPr>
              <a:t>“establish or adopt, as appropriate, common alerting and warning protocols, standards, terminology, and operating procedures for the public alert and warning system to enable interoperability and the secure delivery of coordinated messages to the American people through as many communication pathways as practicable…”</a:t>
            </a:r>
          </a:p>
          <a:p>
            <a:pPr marL="285750" indent="0">
              <a:buFont typeface="Webdings" pitchFamily="18" charset="2"/>
              <a:buNone/>
              <a:defRPr/>
            </a:pPr>
            <a:r>
              <a:rPr lang="en-US" dirty="0" smtClean="0">
                <a:ea typeface="Arial Unicode MS" pitchFamily="34" charset="-128"/>
                <a:cs typeface="Arial Unicode MS" pitchFamily="34" charset="-128"/>
              </a:rPr>
              <a:t>“administer the Emergency Alert System (EAS) as a critical component…”</a:t>
            </a:r>
          </a:p>
          <a:p>
            <a:pPr marL="285750" indent="0">
              <a:buFont typeface="Webdings" pitchFamily="18" charset="2"/>
              <a:buNone/>
              <a:defRPr/>
            </a:pPr>
            <a:r>
              <a:rPr lang="en-US" dirty="0" smtClean="0">
                <a:ea typeface="Arial Unicode MS" pitchFamily="34" charset="-128"/>
                <a:cs typeface="Arial Unicode MS" pitchFamily="34" charset="-128"/>
              </a:rPr>
              <a:t>“ensure that under all conditions the President of the United States can alert and warn the American people.”</a:t>
            </a:r>
          </a:p>
          <a:p>
            <a:pPr marL="0" indent="0">
              <a:buFont typeface="Webdings" pitchFamily="18" charset="2"/>
              <a:buNone/>
              <a:defRPr/>
            </a:pPr>
            <a:r>
              <a:rPr lang="en-US" sz="1800" b="1" dirty="0" smtClean="0">
                <a:ea typeface="Arial Unicode MS" pitchFamily="34" charset="-128"/>
                <a:cs typeface="Arial Unicode MS" pitchFamily="34" charset="-128"/>
              </a:rPr>
              <a:t>1995 Presidential EAS Statement of Requirements states</a:t>
            </a:r>
            <a:r>
              <a:rPr lang="en-US" dirty="0" smtClean="0">
                <a:ea typeface="Arial Unicode MS" pitchFamily="34" charset="-128"/>
                <a:cs typeface="Arial Unicode MS" pitchFamily="34" charset="-128"/>
              </a:rPr>
              <a:t>:</a:t>
            </a:r>
          </a:p>
          <a:p>
            <a:pPr marL="285750" indent="0">
              <a:spcBef>
                <a:spcPts val="600"/>
              </a:spcBef>
              <a:buFont typeface="Webdings" pitchFamily="18" charset="2"/>
              <a:buNone/>
              <a:defRPr/>
            </a:pPr>
            <a:r>
              <a:rPr lang="en-US" dirty="0" smtClean="0">
                <a:ea typeface="Arial Unicode MS" pitchFamily="34" charset="-128"/>
                <a:cs typeface="Arial Unicode MS" pitchFamily="34" charset="-128"/>
              </a:rPr>
              <a:t>“The national level EAS must be:  Fully integrated from the national to local level, yet capable of independent local (Priority Two) and state (Priority Three) operations”</a:t>
            </a:r>
          </a:p>
          <a:p>
            <a:pPr algn="ctr">
              <a:buFont typeface="Webdings" pitchFamily="18" charset="2"/>
              <a:buNone/>
              <a:defRPr/>
            </a:pPr>
            <a:r>
              <a:rPr lang="en-US" sz="1800" b="1" dirty="0" smtClean="0"/>
              <a:t>The IPAWS Program Management Office was formed to implement Executive Order 13407</a:t>
            </a:r>
            <a:endParaRPr lang="en-US" sz="1800" b="1" dirty="0" smtClean="0">
              <a:ea typeface="Arial Unicode MS" pitchFamily="34" charset="-128"/>
              <a:cs typeface="Arial Unicode MS" pitchFamily="34" charset="-128"/>
            </a:endParaRPr>
          </a:p>
          <a:p>
            <a:pPr>
              <a:buFont typeface="Webdings" pitchFamily="18" charset="2"/>
              <a:buNone/>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nchor="ctr"/>
          <a:lstStyle/>
          <a:p>
            <a:r>
              <a:rPr lang="en-US" smtClean="0"/>
              <a:t>The IPAWS Program Vision, Mission, and Goals</a:t>
            </a:r>
          </a:p>
        </p:txBody>
      </p:sp>
      <p:sp>
        <p:nvSpPr>
          <p:cNvPr id="3" name="Content Placeholder 2"/>
          <p:cNvSpPr>
            <a:spLocks noGrp="1"/>
          </p:cNvSpPr>
          <p:nvPr>
            <p:ph idx="1"/>
          </p:nvPr>
        </p:nvSpPr>
        <p:spPr>
          <a:xfrm>
            <a:off x="471488" y="1223963"/>
            <a:ext cx="8253412" cy="4778375"/>
          </a:xfrm>
        </p:spPr>
        <p:txBody>
          <a:bodyPr/>
          <a:lstStyle/>
          <a:p>
            <a:pPr algn="ctr">
              <a:spcBef>
                <a:spcPts val="0"/>
              </a:spcBef>
              <a:spcAft>
                <a:spcPts val="1200"/>
              </a:spcAft>
              <a:buFont typeface="Webdings" pitchFamily="18" charset="2"/>
              <a:buNone/>
              <a:defRPr/>
            </a:pPr>
            <a:r>
              <a:rPr lang="en-US" sz="2000" b="1" i="1" u="sng" dirty="0" smtClean="0"/>
              <a:t>Vision</a:t>
            </a:r>
            <a:endParaRPr lang="en-US" dirty="0" smtClean="0"/>
          </a:p>
          <a:p>
            <a:pPr>
              <a:spcBef>
                <a:spcPts val="0"/>
              </a:spcBef>
              <a:spcAft>
                <a:spcPts val="1200"/>
              </a:spcAft>
              <a:buFont typeface="Webdings" pitchFamily="18" charset="2"/>
              <a:buNone/>
              <a:defRPr/>
            </a:pPr>
            <a:r>
              <a:rPr lang="en-US" dirty="0" smtClean="0"/>
              <a:t>Timely alert and warning to American citizens in the preservation of life and property.</a:t>
            </a:r>
          </a:p>
          <a:p>
            <a:pPr algn="ctr">
              <a:spcBef>
                <a:spcPts val="0"/>
              </a:spcBef>
              <a:spcAft>
                <a:spcPts val="1200"/>
              </a:spcAft>
              <a:buFont typeface="Webdings" pitchFamily="18" charset="2"/>
              <a:buNone/>
              <a:defRPr/>
            </a:pPr>
            <a:r>
              <a:rPr lang="en-US" sz="2000" b="1" i="1" u="sng" dirty="0" smtClean="0"/>
              <a:t>Mission</a:t>
            </a:r>
            <a:endParaRPr lang="en-US" b="1" i="1" u="sng" dirty="0" smtClean="0"/>
          </a:p>
          <a:p>
            <a:pPr marL="0" indent="0">
              <a:spcBef>
                <a:spcPts val="0"/>
              </a:spcBef>
              <a:spcAft>
                <a:spcPts val="1200"/>
              </a:spcAft>
              <a:buFont typeface="Webdings" pitchFamily="18" charset="2"/>
              <a:buNone/>
              <a:defRPr/>
            </a:pPr>
            <a:r>
              <a:rPr lang="en-US" dirty="0" smtClean="0"/>
              <a:t>Provide integrated services and capabilities to Federal, State, territorial, tribal, and local authorities that enable them to alert and warn their respective communities via multiple communications methods.</a:t>
            </a:r>
          </a:p>
          <a:p>
            <a:pPr marL="693738" indent="-693738" algn="ctr">
              <a:spcBef>
                <a:spcPts val="0"/>
              </a:spcBef>
              <a:spcAft>
                <a:spcPts val="1200"/>
              </a:spcAft>
              <a:buFont typeface="Webdings" pitchFamily="18" charset="2"/>
              <a:buNone/>
              <a:defRPr/>
            </a:pPr>
            <a:r>
              <a:rPr lang="en-US" sz="2000" b="1" i="1" u="sng" dirty="0" smtClean="0"/>
              <a:t>Goals</a:t>
            </a:r>
            <a:endParaRPr lang="en-US" dirty="0" smtClean="0"/>
          </a:p>
          <a:p>
            <a:pPr marL="0" indent="0">
              <a:spcBef>
                <a:spcPts val="0"/>
              </a:spcBef>
              <a:spcAft>
                <a:spcPts val="1200"/>
              </a:spcAft>
              <a:buFont typeface="Webdings" pitchFamily="18" charset="2"/>
              <a:buNone/>
              <a:defRPr/>
            </a:pPr>
            <a:r>
              <a:rPr lang="en-US" dirty="0" smtClean="0"/>
              <a:t>To attain the Vision and accomplish the Mission, FEMA has established three overarching strategic goals:</a:t>
            </a:r>
          </a:p>
          <a:p>
            <a:pPr marL="796925" indent="-796925">
              <a:spcBef>
                <a:spcPts val="0"/>
              </a:spcBef>
              <a:spcAft>
                <a:spcPts val="1200"/>
              </a:spcAft>
              <a:buFont typeface="Webdings" pitchFamily="18" charset="2"/>
              <a:buNone/>
              <a:defRPr/>
            </a:pPr>
            <a:r>
              <a:rPr lang="en-US" dirty="0" smtClean="0"/>
              <a:t>Goal 1 – Create and maintain an integrated interoperable environment for alert and warning</a:t>
            </a:r>
          </a:p>
          <a:p>
            <a:pPr>
              <a:spcBef>
                <a:spcPts val="0"/>
              </a:spcBef>
              <a:spcAft>
                <a:spcPts val="1200"/>
              </a:spcAft>
              <a:buFont typeface="Webdings" pitchFamily="18" charset="2"/>
              <a:buNone/>
              <a:defRPr/>
            </a:pPr>
            <a:r>
              <a:rPr lang="en-US" dirty="0" smtClean="0"/>
              <a:t>Goal 2 – Make Alert and Warning More Effective</a:t>
            </a:r>
          </a:p>
          <a:p>
            <a:pPr>
              <a:spcBef>
                <a:spcPts val="0"/>
              </a:spcBef>
              <a:spcAft>
                <a:spcPts val="1200"/>
              </a:spcAft>
              <a:buFont typeface="Webdings" pitchFamily="18" charset="2"/>
              <a:buNone/>
              <a:defRPr/>
            </a:pPr>
            <a:r>
              <a:rPr lang="en-US" dirty="0" smtClean="0"/>
              <a:t>Goal 3 – Strengthen the Resilience of IPAWS Infrastructure</a:t>
            </a:r>
          </a:p>
          <a:p>
            <a:pPr>
              <a:spcBef>
                <a:spcPts val="0"/>
              </a:spcBef>
              <a:spcAft>
                <a:spcPts val="1200"/>
              </a:spcAft>
              <a:buFont typeface="Webdings" pitchFamily="18" charset="2"/>
              <a:buNone/>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t>IPAWS Stakeholders </a:t>
            </a:r>
            <a:endParaRPr lang="en-US" smtClean="0">
              <a:solidFill>
                <a:srgbClr val="FF0000"/>
              </a:solidFill>
            </a:endParaRPr>
          </a:p>
        </p:txBody>
      </p:sp>
      <p:sp>
        <p:nvSpPr>
          <p:cNvPr id="49154" name="Content Placeholder 2"/>
          <p:cNvSpPr>
            <a:spLocks noGrp="1"/>
          </p:cNvSpPr>
          <p:nvPr>
            <p:ph idx="1"/>
          </p:nvPr>
        </p:nvSpPr>
        <p:spPr bwMode="auto">
          <a:xfrm>
            <a:off x="333375" y="4810125"/>
            <a:ext cx="8324850" cy="1084263"/>
          </a:xfrm>
          <a:noFill/>
          <a:ln>
            <a:miter lim="800000"/>
            <a:headEnd/>
            <a:tailEnd/>
          </a:ln>
        </p:spPr>
        <p:txBody>
          <a:bodyPr vert="horz" wrap="square" lIns="91440" tIns="45720" rIns="91440" bIns="45720" numCol="1" anchor="t" anchorCtr="0" compatLnSpc="1">
            <a:prstTxWarp prst="textNoShape">
              <a:avLst/>
            </a:prstTxWarp>
          </a:bodyPr>
          <a:lstStyle/>
          <a:p>
            <a:r>
              <a:rPr lang="en-US" sz="1800" smtClean="0">
                <a:solidFill>
                  <a:schemeClr val="bg1"/>
                </a:solidFill>
              </a:rPr>
              <a:t>Successful private-public relationships are critical to IPAWS.</a:t>
            </a:r>
          </a:p>
          <a:p>
            <a:r>
              <a:rPr lang="en-US" sz="1800" smtClean="0">
                <a:solidFill>
                  <a:schemeClr val="bg1"/>
                </a:solidFill>
              </a:rPr>
              <a:t>IPAWS is fulfilling the requirements in EO 13407 by reaching out to all stakeholders.</a:t>
            </a:r>
          </a:p>
          <a:p>
            <a:endParaRPr lang="en-US" smtClean="0">
              <a:solidFill>
                <a:schemeClr val="bg1"/>
              </a:solidFill>
            </a:endParaRPr>
          </a:p>
        </p:txBody>
      </p:sp>
      <p:pic>
        <p:nvPicPr>
          <p:cNvPr id="49155" name="Picture 3"/>
          <p:cNvPicPr>
            <a:picLocks noChangeAspect="1" noChangeArrowheads="1"/>
          </p:cNvPicPr>
          <p:nvPr/>
        </p:nvPicPr>
        <p:blipFill>
          <a:blip r:embed="rId3"/>
          <a:srcRect/>
          <a:stretch>
            <a:fillRect/>
          </a:stretch>
        </p:blipFill>
        <p:spPr bwMode="auto">
          <a:xfrm>
            <a:off x="1119188" y="1017588"/>
            <a:ext cx="6570662" cy="3675062"/>
          </a:xfrm>
          <a:prstGeom prst="rect">
            <a:avLst/>
          </a:prstGeom>
          <a:noFill/>
          <a:ln w="9525">
            <a:noFill/>
            <a:miter lim="800000"/>
            <a:headEnd/>
            <a:tailEnd/>
          </a:ln>
        </p:spPr>
      </p:pic>
      <p:pic>
        <p:nvPicPr>
          <p:cNvPr id="49156" name="Picture 14" descr="C:\Documents and Settings\mquealy\Desktop\DHS_fema_W.jpg"/>
          <p:cNvPicPr>
            <a:picLocks noChangeAspect="1" noChangeArrowheads="1"/>
          </p:cNvPicPr>
          <p:nvPr/>
        </p:nvPicPr>
        <p:blipFill>
          <a:blip r:embed="rId4"/>
          <a:srcRect/>
          <a:stretch>
            <a:fillRect/>
          </a:stretch>
        </p:blipFill>
        <p:spPr bwMode="auto">
          <a:xfrm>
            <a:off x="228600" y="6067425"/>
            <a:ext cx="1914525" cy="790575"/>
          </a:xfrm>
          <a:prstGeom prst="rect">
            <a:avLst/>
          </a:prstGeom>
          <a:noFill/>
          <a:ln w="9525">
            <a:noFill/>
            <a:miter lim="800000"/>
            <a:headEnd/>
            <a:tailEnd/>
          </a:ln>
        </p:spPr>
      </p:pic>
      <p:pic>
        <p:nvPicPr>
          <p:cNvPr id="49157" name="Picture 14" descr="C:\Documents and Settings\mquealy\Desktop\DHS_fema_W.jpg"/>
          <p:cNvPicPr>
            <a:picLocks noChangeAspect="1" noChangeArrowheads="1"/>
          </p:cNvPicPr>
          <p:nvPr/>
        </p:nvPicPr>
        <p:blipFill>
          <a:blip r:embed="rId5"/>
          <a:srcRect/>
          <a:stretch>
            <a:fillRect/>
          </a:stretch>
        </p:blipFill>
        <p:spPr bwMode="auto">
          <a:xfrm>
            <a:off x="228600" y="5886450"/>
            <a:ext cx="202882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371475" y="342900"/>
            <a:ext cx="8296275" cy="723900"/>
          </a:xfrm>
        </p:spPr>
        <p:txBody>
          <a:bodyPr/>
          <a:lstStyle/>
          <a:p>
            <a:r>
              <a:rPr lang="en-US" smtClean="0"/>
              <a:t>IPAWS Vision</a:t>
            </a:r>
            <a:r>
              <a:rPr lang="en-US" b="0" smtClean="0"/>
              <a:t/>
            </a:r>
            <a:br>
              <a:rPr lang="en-US" b="0" smtClean="0"/>
            </a:br>
            <a:r>
              <a:rPr lang="en-US" smtClean="0"/>
              <a:t>  </a:t>
            </a:r>
          </a:p>
        </p:txBody>
      </p:sp>
      <p:pic>
        <p:nvPicPr>
          <p:cNvPr id="51202" name="Picture 37" descr="AlphaXpress Over-The-Highway LED displays">
            <a:hlinkClick r:id="rId3"/>
          </p:cNvPr>
          <p:cNvPicPr>
            <a:picLocks noChangeAspect="1" noChangeArrowheads="1"/>
          </p:cNvPicPr>
          <p:nvPr/>
        </p:nvPicPr>
        <p:blipFill>
          <a:blip r:embed="rId4"/>
          <a:srcRect b="22339"/>
          <a:stretch>
            <a:fillRect/>
          </a:stretch>
        </p:blipFill>
        <p:spPr bwMode="auto">
          <a:xfrm>
            <a:off x="7837488" y="4876800"/>
            <a:ext cx="1066800" cy="1068388"/>
          </a:xfrm>
          <a:prstGeom prst="rect">
            <a:avLst/>
          </a:prstGeom>
          <a:noFill/>
          <a:ln w="9525">
            <a:noFill/>
            <a:miter lim="800000"/>
            <a:headEnd/>
            <a:tailEnd/>
          </a:ln>
        </p:spPr>
      </p:pic>
      <p:cxnSp>
        <p:nvCxnSpPr>
          <p:cNvPr id="51203" name="AutoShape 38"/>
          <p:cNvCxnSpPr>
            <a:cxnSpLocks noChangeShapeType="1"/>
          </p:cNvCxnSpPr>
          <p:nvPr/>
        </p:nvCxnSpPr>
        <p:spPr bwMode="auto">
          <a:xfrm>
            <a:off x="2200275" y="2870200"/>
            <a:ext cx="1036638" cy="855663"/>
          </a:xfrm>
          <a:prstGeom prst="bentConnector2">
            <a:avLst/>
          </a:prstGeom>
          <a:noFill/>
          <a:ln w="28575">
            <a:solidFill>
              <a:schemeClr val="accent1"/>
            </a:solidFill>
            <a:miter lim="800000"/>
            <a:headEnd/>
            <a:tailEnd type="triangle" w="med" len="med"/>
          </a:ln>
        </p:spPr>
      </p:cxnSp>
      <p:sp>
        <p:nvSpPr>
          <p:cNvPr id="51204" name="Line 39"/>
          <p:cNvSpPr>
            <a:spLocks noChangeShapeType="1"/>
          </p:cNvSpPr>
          <p:nvPr/>
        </p:nvSpPr>
        <p:spPr bwMode="auto">
          <a:xfrm flipV="1">
            <a:off x="4240213" y="1377950"/>
            <a:ext cx="1946275" cy="3003550"/>
          </a:xfrm>
          <a:prstGeom prst="line">
            <a:avLst/>
          </a:prstGeom>
          <a:noFill/>
          <a:ln w="19050">
            <a:solidFill>
              <a:schemeClr val="accent1"/>
            </a:solidFill>
            <a:round/>
            <a:headEnd/>
            <a:tailEnd type="triangle" w="med" len="med"/>
          </a:ln>
        </p:spPr>
        <p:txBody>
          <a:bodyPr/>
          <a:lstStyle/>
          <a:p>
            <a:endParaRPr lang="en-US"/>
          </a:p>
        </p:txBody>
      </p:sp>
      <p:sp>
        <p:nvSpPr>
          <p:cNvPr id="51205" name="Line 40"/>
          <p:cNvSpPr>
            <a:spLocks noChangeShapeType="1"/>
          </p:cNvSpPr>
          <p:nvPr/>
        </p:nvSpPr>
        <p:spPr bwMode="auto">
          <a:xfrm flipV="1">
            <a:off x="4240213" y="1935163"/>
            <a:ext cx="2647950" cy="2446337"/>
          </a:xfrm>
          <a:prstGeom prst="line">
            <a:avLst/>
          </a:prstGeom>
          <a:noFill/>
          <a:ln w="19050">
            <a:solidFill>
              <a:schemeClr val="accent1"/>
            </a:solidFill>
            <a:round/>
            <a:headEnd/>
            <a:tailEnd type="triangle" w="med" len="med"/>
          </a:ln>
        </p:spPr>
        <p:txBody>
          <a:bodyPr/>
          <a:lstStyle/>
          <a:p>
            <a:endParaRPr lang="en-US"/>
          </a:p>
        </p:txBody>
      </p:sp>
      <p:sp>
        <p:nvSpPr>
          <p:cNvPr id="51206" name="Line 41"/>
          <p:cNvSpPr>
            <a:spLocks noChangeShapeType="1"/>
          </p:cNvSpPr>
          <p:nvPr/>
        </p:nvSpPr>
        <p:spPr bwMode="auto">
          <a:xfrm flipV="1">
            <a:off x="4216400" y="3040063"/>
            <a:ext cx="2208213" cy="1341437"/>
          </a:xfrm>
          <a:prstGeom prst="line">
            <a:avLst/>
          </a:prstGeom>
          <a:noFill/>
          <a:ln w="19050">
            <a:solidFill>
              <a:schemeClr val="accent1"/>
            </a:solidFill>
            <a:round/>
            <a:headEnd/>
            <a:tailEnd type="triangle" w="med" len="med"/>
          </a:ln>
        </p:spPr>
        <p:txBody>
          <a:bodyPr/>
          <a:lstStyle/>
          <a:p>
            <a:endParaRPr lang="en-US"/>
          </a:p>
        </p:txBody>
      </p:sp>
      <p:sp>
        <p:nvSpPr>
          <p:cNvPr id="51207" name="Line 42"/>
          <p:cNvSpPr>
            <a:spLocks noChangeShapeType="1"/>
          </p:cNvSpPr>
          <p:nvPr/>
        </p:nvSpPr>
        <p:spPr bwMode="auto">
          <a:xfrm>
            <a:off x="4227513" y="4381500"/>
            <a:ext cx="3598862" cy="1200150"/>
          </a:xfrm>
          <a:prstGeom prst="line">
            <a:avLst/>
          </a:prstGeom>
          <a:noFill/>
          <a:ln w="19050">
            <a:solidFill>
              <a:schemeClr val="accent1"/>
            </a:solidFill>
            <a:round/>
            <a:headEnd/>
            <a:tailEnd type="triangle" w="med" len="med"/>
          </a:ln>
        </p:spPr>
        <p:txBody>
          <a:bodyPr/>
          <a:lstStyle/>
          <a:p>
            <a:endParaRPr lang="en-US"/>
          </a:p>
        </p:txBody>
      </p:sp>
      <p:sp>
        <p:nvSpPr>
          <p:cNvPr id="51208" name="Line 43"/>
          <p:cNvSpPr>
            <a:spLocks noChangeShapeType="1"/>
          </p:cNvSpPr>
          <p:nvPr/>
        </p:nvSpPr>
        <p:spPr bwMode="auto">
          <a:xfrm>
            <a:off x="4240213" y="4381500"/>
            <a:ext cx="2314575" cy="404813"/>
          </a:xfrm>
          <a:prstGeom prst="line">
            <a:avLst/>
          </a:prstGeom>
          <a:noFill/>
          <a:ln w="19050">
            <a:solidFill>
              <a:schemeClr val="accent1"/>
            </a:solidFill>
            <a:round/>
            <a:headEnd/>
            <a:tailEnd type="triangle" w="med" len="med"/>
          </a:ln>
        </p:spPr>
        <p:txBody>
          <a:bodyPr/>
          <a:lstStyle/>
          <a:p>
            <a:endParaRPr lang="en-US"/>
          </a:p>
        </p:txBody>
      </p:sp>
      <p:sp>
        <p:nvSpPr>
          <p:cNvPr id="51209" name="Line 44"/>
          <p:cNvSpPr>
            <a:spLocks noChangeShapeType="1"/>
          </p:cNvSpPr>
          <p:nvPr/>
        </p:nvSpPr>
        <p:spPr bwMode="auto">
          <a:xfrm flipV="1">
            <a:off x="4251325" y="3976688"/>
            <a:ext cx="2511425" cy="393700"/>
          </a:xfrm>
          <a:prstGeom prst="line">
            <a:avLst/>
          </a:prstGeom>
          <a:noFill/>
          <a:ln w="19050">
            <a:solidFill>
              <a:schemeClr val="accent1"/>
            </a:solidFill>
            <a:round/>
            <a:headEnd/>
            <a:tailEnd type="triangle" w="med" len="med"/>
          </a:ln>
        </p:spPr>
        <p:txBody>
          <a:bodyPr/>
          <a:lstStyle/>
          <a:p>
            <a:endParaRPr lang="en-US"/>
          </a:p>
        </p:txBody>
      </p:sp>
      <p:pic>
        <p:nvPicPr>
          <p:cNvPr id="51210" name="Picture 46" descr="data center"/>
          <p:cNvPicPr>
            <a:picLocks noChangeAspect="1" noChangeArrowheads="1"/>
          </p:cNvPicPr>
          <p:nvPr/>
        </p:nvPicPr>
        <p:blipFill>
          <a:blip r:embed="rId5"/>
          <a:srcRect/>
          <a:stretch>
            <a:fillRect/>
          </a:stretch>
        </p:blipFill>
        <p:spPr bwMode="auto">
          <a:xfrm>
            <a:off x="2217738" y="3725863"/>
            <a:ext cx="2036762" cy="1501775"/>
          </a:xfrm>
          <a:prstGeom prst="rect">
            <a:avLst/>
          </a:prstGeom>
          <a:noFill/>
          <a:ln w="9525">
            <a:noFill/>
            <a:miter lim="800000"/>
            <a:headEnd/>
            <a:tailEnd/>
          </a:ln>
        </p:spPr>
      </p:pic>
      <p:sp>
        <p:nvSpPr>
          <p:cNvPr id="51211" name="Rectangle 50"/>
          <p:cNvSpPr>
            <a:spLocks noChangeArrowheads="1"/>
          </p:cNvSpPr>
          <p:nvPr/>
        </p:nvSpPr>
        <p:spPr bwMode="auto">
          <a:xfrm>
            <a:off x="433388" y="909638"/>
            <a:ext cx="5243512" cy="581025"/>
          </a:xfrm>
          <a:prstGeom prst="rect">
            <a:avLst/>
          </a:prstGeom>
          <a:noFill/>
          <a:ln w="9525" algn="ctr">
            <a:noFill/>
            <a:miter lim="800000"/>
            <a:headEnd/>
            <a:tailEnd/>
          </a:ln>
        </p:spPr>
        <p:txBody>
          <a:bodyPr>
            <a:spAutoFit/>
          </a:bodyPr>
          <a:lstStyle/>
          <a:p>
            <a:pPr algn="ctr"/>
            <a:r>
              <a:rPr lang="en-US" sz="1600" b="1" i="1"/>
              <a:t>Timely Alert And Warning To American Citizens In The Preservation of Life And Property</a:t>
            </a:r>
          </a:p>
        </p:txBody>
      </p:sp>
      <p:sp>
        <p:nvSpPr>
          <p:cNvPr id="51212" name="Text Box 51"/>
          <p:cNvSpPr txBox="1">
            <a:spLocks noChangeArrowheads="1"/>
          </p:cNvSpPr>
          <p:nvPr/>
        </p:nvSpPr>
        <p:spPr bwMode="auto">
          <a:xfrm>
            <a:off x="7624763" y="587375"/>
            <a:ext cx="1173162" cy="339725"/>
          </a:xfrm>
          <a:prstGeom prst="rect">
            <a:avLst/>
          </a:prstGeom>
          <a:noFill/>
          <a:ln w="9525" algn="ctr">
            <a:noFill/>
            <a:miter lim="800000"/>
            <a:headEnd/>
            <a:tailEnd/>
          </a:ln>
        </p:spPr>
        <p:txBody>
          <a:bodyPr wrap="none">
            <a:spAutoFit/>
          </a:bodyPr>
          <a:lstStyle/>
          <a:p>
            <a:r>
              <a:rPr lang="en-US" sz="1600" b="1"/>
              <a:t>Television</a:t>
            </a:r>
          </a:p>
        </p:txBody>
      </p:sp>
      <p:sp>
        <p:nvSpPr>
          <p:cNvPr id="51213" name="Text Box 52"/>
          <p:cNvSpPr txBox="1">
            <a:spLocks noChangeArrowheads="1"/>
          </p:cNvSpPr>
          <p:nvPr/>
        </p:nvSpPr>
        <p:spPr bwMode="auto">
          <a:xfrm>
            <a:off x="8326438" y="1762125"/>
            <a:ext cx="752475" cy="338138"/>
          </a:xfrm>
          <a:prstGeom prst="rect">
            <a:avLst/>
          </a:prstGeom>
          <a:noFill/>
          <a:ln w="9525" algn="ctr">
            <a:noFill/>
            <a:miter lim="800000"/>
            <a:headEnd/>
            <a:tailEnd/>
          </a:ln>
        </p:spPr>
        <p:txBody>
          <a:bodyPr wrap="none">
            <a:spAutoFit/>
          </a:bodyPr>
          <a:lstStyle/>
          <a:p>
            <a:r>
              <a:rPr lang="en-US" sz="1600" b="1"/>
              <a:t>Radio</a:t>
            </a:r>
          </a:p>
        </p:txBody>
      </p:sp>
      <p:sp>
        <p:nvSpPr>
          <p:cNvPr id="51214" name="Text Box 53"/>
          <p:cNvSpPr txBox="1">
            <a:spLocks noChangeArrowheads="1"/>
          </p:cNvSpPr>
          <p:nvPr/>
        </p:nvSpPr>
        <p:spPr bwMode="auto">
          <a:xfrm>
            <a:off x="7620000" y="2805113"/>
            <a:ext cx="1243013" cy="338137"/>
          </a:xfrm>
          <a:prstGeom prst="rect">
            <a:avLst/>
          </a:prstGeom>
          <a:noFill/>
          <a:ln w="9525" algn="ctr">
            <a:noFill/>
            <a:miter lim="800000"/>
            <a:headEnd/>
            <a:tailEnd/>
          </a:ln>
        </p:spPr>
        <p:txBody>
          <a:bodyPr wrap="none">
            <a:spAutoFit/>
          </a:bodyPr>
          <a:lstStyle/>
          <a:p>
            <a:r>
              <a:rPr lang="en-US" sz="1600" b="1"/>
              <a:t>Cell Phone</a:t>
            </a:r>
          </a:p>
        </p:txBody>
      </p:sp>
      <p:sp>
        <p:nvSpPr>
          <p:cNvPr id="51215" name="Text Box 54"/>
          <p:cNvSpPr txBox="1">
            <a:spLocks noChangeArrowheads="1"/>
          </p:cNvSpPr>
          <p:nvPr/>
        </p:nvSpPr>
        <p:spPr bwMode="auto">
          <a:xfrm>
            <a:off x="8042275" y="3759200"/>
            <a:ext cx="1154113" cy="338138"/>
          </a:xfrm>
          <a:prstGeom prst="rect">
            <a:avLst/>
          </a:prstGeom>
          <a:noFill/>
          <a:ln w="9525" algn="ctr">
            <a:noFill/>
            <a:miter lim="800000"/>
            <a:headEnd/>
            <a:tailEnd/>
          </a:ln>
        </p:spPr>
        <p:txBody>
          <a:bodyPr wrap="none">
            <a:spAutoFit/>
          </a:bodyPr>
          <a:lstStyle/>
          <a:p>
            <a:r>
              <a:rPr lang="en-US" sz="1600" b="1"/>
              <a:t>Computer</a:t>
            </a:r>
          </a:p>
        </p:txBody>
      </p:sp>
      <p:sp>
        <p:nvSpPr>
          <p:cNvPr id="51216" name="Text Box 55"/>
          <p:cNvSpPr txBox="1">
            <a:spLocks noChangeArrowheads="1"/>
          </p:cNvSpPr>
          <p:nvPr/>
        </p:nvSpPr>
        <p:spPr bwMode="auto">
          <a:xfrm>
            <a:off x="7558088" y="4511675"/>
            <a:ext cx="1436687" cy="338138"/>
          </a:xfrm>
          <a:prstGeom prst="rect">
            <a:avLst/>
          </a:prstGeom>
          <a:noFill/>
          <a:ln w="9525" algn="ctr">
            <a:noFill/>
            <a:miter lim="800000"/>
            <a:headEnd/>
            <a:tailEnd/>
          </a:ln>
        </p:spPr>
        <p:txBody>
          <a:bodyPr wrap="none">
            <a:spAutoFit/>
          </a:bodyPr>
          <a:lstStyle/>
          <a:p>
            <a:r>
              <a:rPr lang="en-US" sz="1600" b="1"/>
              <a:t>Home Phone</a:t>
            </a:r>
          </a:p>
        </p:txBody>
      </p:sp>
      <p:sp>
        <p:nvSpPr>
          <p:cNvPr id="51217" name="Text Box 56"/>
          <p:cNvSpPr txBox="1">
            <a:spLocks noChangeArrowheads="1"/>
          </p:cNvSpPr>
          <p:nvPr/>
        </p:nvSpPr>
        <p:spPr bwMode="auto">
          <a:xfrm>
            <a:off x="7585075" y="5856288"/>
            <a:ext cx="1654175" cy="338137"/>
          </a:xfrm>
          <a:prstGeom prst="rect">
            <a:avLst/>
          </a:prstGeom>
          <a:noFill/>
          <a:ln w="9525" algn="ctr">
            <a:noFill/>
            <a:miter lim="800000"/>
            <a:headEnd/>
            <a:tailEnd/>
          </a:ln>
        </p:spPr>
        <p:txBody>
          <a:bodyPr wrap="none">
            <a:spAutoFit/>
          </a:bodyPr>
          <a:lstStyle/>
          <a:p>
            <a:r>
              <a:rPr lang="en-US" sz="1600" b="1"/>
              <a:t>Public Signage</a:t>
            </a:r>
          </a:p>
        </p:txBody>
      </p:sp>
      <p:sp>
        <p:nvSpPr>
          <p:cNvPr id="6163" name="Text Box 57"/>
          <p:cNvSpPr txBox="1">
            <a:spLocks noChangeArrowheads="1"/>
          </p:cNvSpPr>
          <p:nvPr/>
        </p:nvSpPr>
        <p:spPr bwMode="auto">
          <a:xfrm>
            <a:off x="44450" y="3744913"/>
            <a:ext cx="2187575" cy="954087"/>
          </a:xfrm>
          <a:prstGeom prst="rect">
            <a:avLst/>
          </a:prstGeom>
          <a:noFill/>
          <a:ln w="9525" algn="ctr">
            <a:noFill/>
            <a:miter lim="800000"/>
            <a:headEnd/>
            <a:tailEnd/>
          </a:ln>
        </p:spPr>
        <p:txBody>
          <a:bodyPr>
            <a:spAutoFit/>
          </a:bodyPr>
          <a:lstStyle/>
          <a:p>
            <a:pPr>
              <a:tabLst>
                <a:tab pos="228600" algn="l"/>
                <a:tab pos="457200" algn="l"/>
              </a:tabLst>
              <a:defRPr/>
            </a:pPr>
            <a:r>
              <a:rPr lang="en-US" sz="1400" b="1" dirty="0"/>
              <a:t>Alerting Authorities;</a:t>
            </a:r>
          </a:p>
          <a:p>
            <a:pPr marL="225425" indent="-225425">
              <a:tabLst>
                <a:tab pos="228600" algn="l"/>
                <a:tab pos="457200" algn="l"/>
              </a:tabLst>
              <a:defRPr/>
            </a:pPr>
            <a:r>
              <a:rPr lang="en-US" sz="1400" b="1" dirty="0"/>
              <a:t>	Federal, State, territorial, tribal,     and local </a:t>
            </a:r>
          </a:p>
        </p:txBody>
      </p:sp>
      <p:sp>
        <p:nvSpPr>
          <p:cNvPr id="51219" name="Text Box 58"/>
          <p:cNvSpPr txBox="1">
            <a:spLocks noChangeArrowheads="1"/>
          </p:cNvSpPr>
          <p:nvPr/>
        </p:nvSpPr>
        <p:spPr bwMode="auto">
          <a:xfrm>
            <a:off x="2165350" y="5192713"/>
            <a:ext cx="2395538" cy="307975"/>
          </a:xfrm>
          <a:prstGeom prst="rect">
            <a:avLst/>
          </a:prstGeom>
          <a:noFill/>
          <a:ln w="9525" algn="ctr">
            <a:noFill/>
            <a:miter lim="800000"/>
            <a:headEnd/>
            <a:tailEnd/>
          </a:ln>
        </p:spPr>
        <p:txBody>
          <a:bodyPr>
            <a:spAutoFit/>
          </a:bodyPr>
          <a:lstStyle/>
          <a:p>
            <a:pPr>
              <a:tabLst>
                <a:tab pos="228600" algn="l"/>
                <a:tab pos="457200" algn="l"/>
              </a:tabLst>
            </a:pPr>
            <a:r>
              <a:rPr lang="en-US" sz="1400" b="1"/>
              <a:t>IPAWS Alert Aggregators</a:t>
            </a:r>
          </a:p>
        </p:txBody>
      </p:sp>
      <p:pic>
        <p:nvPicPr>
          <p:cNvPr id="51220" name="Picture 217" descr="EOC,%201"/>
          <p:cNvPicPr>
            <a:picLocks noChangeAspect="1" noChangeArrowheads="1"/>
          </p:cNvPicPr>
          <p:nvPr/>
        </p:nvPicPr>
        <p:blipFill>
          <a:blip r:embed="rId6"/>
          <a:srcRect/>
          <a:stretch>
            <a:fillRect/>
          </a:stretch>
        </p:blipFill>
        <p:spPr bwMode="auto">
          <a:xfrm>
            <a:off x="263525" y="2143125"/>
            <a:ext cx="1936750" cy="1454150"/>
          </a:xfrm>
          <a:prstGeom prst="rect">
            <a:avLst/>
          </a:prstGeom>
          <a:noFill/>
          <a:ln w="9525">
            <a:noFill/>
            <a:miter lim="800000"/>
            <a:headEnd/>
            <a:tailEnd/>
          </a:ln>
        </p:spPr>
      </p:pic>
      <p:pic>
        <p:nvPicPr>
          <p:cNvPr id="51221" name="Picture 375"/>
          <p:cNvPicPr>
            <a:picLocks noChangeAspect="1" noChangeArrowheads="1"/>
          </p:cNvPicPr>
          <p:nvPr/>
        </p:nvPicPr>
        <p:blipFill>
          <a:blip r:embed="rId7"/>
          <a:srcRect/>
          <a:stretch>
            <a:fillRect/>
          </a:stretch>
        </p:blipFill>
        <p:spPr bwMode="auto">
          <a:xfrm>
            <a:off x="6215063" y="336550"/>
            <a:ext cx="1431925" cy="1033463"/>
          </a:xfrm>
          <a:prstGeom prst="rect">
            <a:avLst/>
          </a:prstGeom>
          <a:noFill/>
          <a:ln w="9525">
            <a:noFill/>
            <a:miter lim="800000"/>
            <a:headEnd/>
            <a:tailEnd/>
          </a:ln>
        </p:spPr>
      </p:pic>
      <p:pic>
        <p:nvPicPr>
          <p:cNvPr id="51222" name="Picture 377" descr="See full size image">
            <a:hlinkClick r:id="rId8"/>
          </p:cNvPr>
          <p:cNvPicPr>
            <a:picLocks noChangeAspect="1" noChangeArrowheads="1"/>
          </p:cNvPicPr>
          <p:nvPr/>
        </p:nvPicPr>
        <p:blipFill>
          <a:blip r:embed="rId9"/>
          <a:srcRect/>
          <a:stretch>
            <a:fillRect/>
          </a:stretch>
        </p:blipFill>
        <p:spPr bwMode="auto">
          <a:xfrm>
            <a:off x="6904038" y="1436688"/>
            <a:ext cx="1455737" cy="977900"/>
          </a:xfrm>
          <a:prstGeom prst="rect">
            <a:avLst/>
          </a:prstGeom>
          <a:noFill/>
          <a:ln w="9525">
            <a:noFill/>
            <a:miter lim="800000"/>
            <a:headEnd/>
            <a:tailEnd/>
          </a:ln>
        </p:spPr>
      </p:pic>
      <p:pic>
        <p:nvPicPr>
          <p:cNvPr id="51223" name="Picture 379" descr="holding-cell-phone"/>
          <p:cNvPicPr>
            <a:picLocks noChangeAspect="1" noChangeArrowheads="1"/>
          </p:cNvPicPr>
          <p:nvPr/>
        </p:nvPicPr>
        <p:blipFill>
          <a:blip r:embed="rId10"/>
          <a:srcRect/>
          <a:stretch>
            <a:fillRect/>
          </a:stretch>
        </p:blipFill>
        <p:spPr bwMode="auto">
          <a:xfrm>
            <a:off x="6445250" y="2505075"/>
            <a:ext cx="1230313" cy="923925"/>
          </a:xfrm>
          <a:prstGeom prst="rect">
            <a:avLst/>
          </a:prstGeom>
          <a:noFill/>
          <a:ln w="9525">
            <a:noFill/>
            <a:miter lim="800000"/>
            <a:headEnd/>
            <a:tailEnd/>
          </a:ln>
        </p:spPr>
      </p:pic>
      <p:pic>
        <p:nvPicPr>
          <p:cNvPr id="51224" name="Picture 381" descr="3821910"/>
          <p:cNvPicPr>
            <a:picLocks noChangeAspect="1" noChangeArrowheads="1"/>
          </p:cNvPicPr>
          <p:nvPr/>
        </p:nvPicPr>
        <p:blipFill>
          <a:blip r:embed="rId11"/>
          <a:srcRect/>
          <a:stretch>
            <a:fillRect/>
          </a:stretch>
        </p:blipFill>
        <p:spPr bwMode="auto">
          <a:xfrm>
            <a:off x="6786563" y="3467100"/>
            <a:ext cx="1319212" cy="874713"/>
          </a:xfrm>
          <a:prstGeom prst="rect">
            <a:avLst/>
          </a:prstGeom>
          <a:noFill/>
          <a:ln w="9525">
            <a:noFill/>
            <a:miter lim="800000"/>
            <a:headEnd/>
            <a:tailEnd/>
          </a:ln>
        </p:spPr>
      </p:pic>
      <p:pic>
        <p:nvPicPr>
          <p:cNvPr id="51225" name="Picture 382"/>
          <p:cNvPicPr>
            <a:picLocks noChangeAspect="1" noChangeArrowheads="1"/>
          </p:cNvPicPr>
          <p:nvPr/>
        </p:nvPicPr>
        <p:blipFill>
          <a:blip r:embed="rId12"/>
          <a:srcRect/>
          <a:stretch>
            <a:fillRect/>
          </a:stretch>
        </p:blipFill>
        <p:spPr bwMode="auto">
          <a:xfrm>
            <a:off x="6600825" y="4424363"/>
            <a:ext cx="1011238" cy="1169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8" name="Text Box 2"/>
          <p:cNvSpPr txBox="1">
            <a:spLocks noChangeArrowheads="1"/>
          </p:cNvSpPr>
          <p:nvPr/>
        </p:nvSpPr>
        <p:spPr bwMode="auto">
          <a:xfrm>
            <a:off x="3505200" y="1106488"/>
            <a:ext cx="4022725" cy="4838700"/>
          </a:xfrm>
          <a:prstGeom prst="rect">
            <a:avLst/>
          </a:prstGeom>
          <a:noFill/>
          <a:ln w="9525" algn="ctr">
            <a:solidFill>
              <a:schemeClr val="tx1"/>
            </a:solidFill>
            <a:prstDash val="lgDash"/>
            <a:miter lim="800000"/>
            <a:headEnd/>
            <a:tailEnd/>
          </a:ln>
        </p:spPr>
        <p:txBody>
          <a:bodyPr/>
          <a:lstStyle/>
          <a:p>
            <a:r>
              <a:rPr lang="en-US" sz="1600" b="1">
                <a:solidFill>
                  <a:srgbClr val="000000"/>
                </a:solidFill>
              </a:rPr>
              <a:t>Alert Disseminators</a:t>
            </a:r>
          </a:p>
        </p:txBody>
      </p:sp>
      <p:sp>
        <p:nvSpPr>
          <p:cNvPr id="125959" name="Text Box 28"/>
          <p:cNvSpPr txBox="1">
            <a:spLocks noChangeArrowheads="1"/>
          </p:cNvSpPr>
          <p:nvPr/>
        </p:nvSpPr>
        <p:spPr bwMode="auto">
          <a:xfrm>
            <a:off x="7142163" y="1106488"/>
            <a:ext cx="1898650" cy="4838700"/>
          </a:xfrm>
          <a:prstGeom prst="rect">
            <a:avLst/>
          </a:prstGeom>
          <a:solidFill>
            <a:schemeClr val="bg1"/>
          </a:solidFill>
          <a:ln w="9525" algn="ctr">
            <a:solidFill>
              <a:schemeClr val="tx1"/>
            </a:solidFill>
            <a:prstDash val="lgDash"/>
            <a:miter lim="800000"/>
            <a:headEnd/>
            <a:tailEnd/>
          </a:ln>
        </p:spPr>
        <p:txBody>
          <a:bodyPr/>
          <a:lstStyle/>
          <a:p>
            <a:r>
              <a:rPr lang="en-US" sz="1600" b="1">
                <a:solidFill>
                  <a:srgbClr val="000000"/>
                </a:solidFill>
              </a:rPr>
              <a:t>American People</a:t>
            </a:r>
          </a:p>
        </p:txBody>
      </p:sp>
      <p:pic>
        <p:nvPicPr>
          <p:cNvPr id="125960" name="Picture 360" descr="http://t0.gstatic.com/images?q=tbn:4LD4vNRi1acYyM:http://www.hudsonlibrary.org/Hudson%2520Website/Computer%2520Lab/MPj04100840000%255B1%255D.jpg">
            <a:hlinkClick r:id="rId4"/>
          </p:cNvPr>
          <p:cNvPicPr>
            <a:picLocks noChangeAspect="1" noChangeArrowheads="1"/>
          </p:cNvPicPr>
          <p:nvPr/>
        </p:nvPicPr>
        <p:blipFill>
          <a:blip r:embed="rId5"/>
          <a:srcRect/>
          <a:stretch>
            <a:fillRect/>
          </a:stretch>
        </p:blipFill>
        <p:spPr bwMode="auto">
          <a:xfrm>
            <a:off x="7537450" y="3592513"/>
            <a:ext cx="509588" cy="541337"/>
          </a:xfrm>
          <a:prstGeom prst="rect">
            <a:avLst/>
          </a:prstGeom>
          <a:noFill/>
          <a:ln w="9525">
            <a:noFill/>
            <a:miter lim="800000"/>
            <a:headEnd/>
            <a:tailEnd/>
          </a:ln>
        </p:spPr>
      </p:pic>
      <p:sp>
        <p:nvSpPr>
          <p:cNvPr id="125961" name="Line 308"/>
          <p:cNvSpPr>
            <a:spLocks noChangeShapeType="1"/>
          </p:cNvSpPr>
          <p:nvPr/>
        </p:nvSpPr>
        <p:spPr bwMode="auto">
          <a:xfrm flipV="1">
            <a:off x="6267450" y="4710113"/>
            <a:ext cx="1084263" cy="436562"/>
          </a:xfrm>
          <a:prstGeom prst="line">
            <a:avLst/>
          </a:prstGeom>
          <a:noFill/>
          <a:ln w="9525">
            <a:solidFill>
              <a:schemeClr val="tx1"/>
            </a:solidFill>
            <a:round/>
            <a:headEnd/>
            <a:tailEnd type="triangle" w="med" len="med"/>
          </a:ln>
        </p:spPr>
        <p:txBody>
          <a:bodyPr wrap="none" anchor="ctr"/>
          <a:lstStyle/>
          <a:p>
            <a:endParaRPr lang="en-US"/>
          </a:p>
        </p:txBody>
      </p:sp>
      <p:sp>
        <p:nvSpPr>
          <p:cNvPr id="125962" name="Rectangle 4"/>
          <p:cNvSpPr>
            <a:spLocks noGrp="1" noChangeArrowheads="1"/>
          </p:cNvSpPr>
          <p:nvPr>
            <p:ph type="title"/>
          </p:nvPr>
        </p:nvSpPr>
        <p:spPr>
          <a:xfrm>
            <a:off x="168275" y="139700"/>
            <a:ext cx="8861425" cy="838200"/>
          </a:xfrm>
        </p:spPr>
        <p:txBody>
          <a:bodyPr/>
          <a:lstStyle/>
          <a:p>
            <a:pPr>
              <a:spcBef>
                <a:spcPts val="1200"/>
              </a:spcBef>
              <a:spcAft>
                <a:spcPts val="1200"/>
              </a:spcAft>
            </a:pPr>
            <a:r>
              <a:rPr lang="en-US" sz="2400" smtClean="0"/>
              <a:t>IPAWS Architecture</a:t>
            </a:r>
            <a:r>
              <a:rPr lang="en-US" sz="2000" smtClean="0"/>
              <a:t/>
            </a:r>
            <a:br>
              <a:rPr lang="en-US" sz="2000" smtClean="0"/>
            </a:br>
            <a:r>
              <a:rPr lang="en-US" sz="800" smtClean="0"/>
              <a:t/>
            </a:r>
            <a:br>
              <a:rPr lang="en-US" sz="800" smtClean="0"/>
            </a:br>
            <a:r>
              <a:rPr lang="en-US" sz="1400" i="1" smtClean="0"/>
              <a:t>Standards Based Alert Message protocols, authenticated alert message senders, shared, trusted access &amp; distribution networks, alerts delivered to more public interface devices</a:t>
            </a:r>
            <a:endParaRPr lang="en-US" sz="1600" i="1" smtClean="0"/>
          </a:p>
        </p:txBody>
      </p:sp>
      <p:graphicFrame>
        <p:nvGraphicFramePr>
          <p:cNvPr id="125954" name="Object 26"/>
          <p:cNvGraphicFramePr>
            <a:graphicFrameLocks noChangeAspect="1"/>
          </p:cNvGraphicFramePr>
          <p:nvPr/>
        </p:nvGraphicFramePr>
        <p:xfrm>
          <a:off x="6664325" y="4078288"/>
          <a:ext cx="284163" cy="501650"/>
        </p:xfrm>
        <a:graphic>
          <a:graphicData uri="http://schemas.openxmlformats.org/presentationml/2006/ole">
            <p:oleObj spid="_x0000_s125954" name="Visio" r:id="rId6" imgW="376733" imgH="779114" progId="Visio.Drawing.11">
              <p:embed/>
            </p:oleObj>
          </a:graphicData>
        </a:graphic>
      </p:graphicFrame>
      <p:sp>
        <p:nvSpPr>
          <p:cNvPr id="125963" name="Line 309"/>
          <p:cNvSpPr>
            <a:spLocks noChangeShapeType="1"/>
          </p:cNvSpPr>
          <p:nvPr/>
        </p:nvSpPr>
        <p:spPr bwMode="auto">
          <a:xfrm>
            <a:off x="6007100" y="5473700"/>
            <a:ext cx="2222500" cy="317500"/>
          </a:xfrm>
          <a:prstGeom prst="line">
            <a:avLst/>
          </a:prstGeom>
          <a:noFill/>
          <a:ln w="9525">
            <a:solidFill>
              <a:schemeClr val="tx1"/>
            </a:solidFill>
            <a:round/>
            <a:headEnd/>
            <a:tailEnd type="triangle" w="med" len="med"/>
          </a:ln>
        </p:spPr>
        <p:txBody>
          <a:bodyPr wrap="none" anchor="ctr"/>
          <a:lstStyle/>
          <a:p>
            <a:endParaRPr lang="en-US"/>
          </a:p>
        </p:txBody>
      </p:sp>
      <p:sp>
        <p:nvSpPr>
          <p:cNvPr id="125964" name="Line 310"/>
          <p:cNvSpPr>
            <a:spLocks noChangeShapeType="1"/>
          </p:cNvSpPr>
          <p:nvPr/>
        </p:nvSpPr>
        <p:spPr bwMode="auto">
          <a:xfrm>
            <a:off x="6337300" y="5054600"/>
            <a:ext cx="596900" cy="139700"/>
          </a:xfrm>
          <a:prstGeom prst="line">
            <a:avLst/>
          </a:prstGeom>
          <a:noFill/>
          <a:ln w="9525">
            <a:noFill/>
            <a:round/>
            <a:headEnd/>
            <a:tailEnd type="triangle" w="med" len="med"/>
          </a:ln>
        </p:spPr>
        <p:txBody>
          <a:bodyPr wrap="none" anchor="ctr"/>
          <a:lstStyle/>
          <a:p>
            <a:endParaRPr lang="en-US"/>
          </a:p>
        </p:txBody>
      </p:sp>
      <p:sp>
        <p:nvSpPr>
          <p:cNvPr id="125965" name="Line 311"/>
          <p:cNvSpPr>
            <a:spLocks noChangeShapeType="1"/>
          </p:cNvSpPr>
          <p:nvPr/>
        </p:nvSpPr>
        <p:spPr bwMode="auto">
          <a:xfrm flipV="1">
            <a:off x="5630863" y="2154238"/>
            <a:ext cx="1073150" cy="31750"/>
          </a:xfrm>
          <a:prstGeom prst="line">
            <a:avLst/>
          </a:prstGeom>
          <a:noFill/>
          <a:ln w="9525">
            <a:solidFill>
              <a:schemeClr val="tx1"/>
            </a:solidFill>
            <a:round/>
            <a:headEnd/>
            <a:tailEnd type="triangle" w="med" len="med"/>
          </a:ln>
        </p:spPr>
        <p:txBody>
          <a:bodyPr wrap="none" anchor="ctr"/>
          <a:lstStyle/>
          <a:p>
            <a:endParaRPr lang="en-US"/>
          </a:p>
        </p:txBody>
      </p:sp>
      <p:sp>
        <p:nvSpPr>
          <p:cNvPr id="125966" name="Line 312"/>
          <p:cNvSpPr>
            <a:spLocks noChangeShapeType="1"/>
          </p:cNvSpPr>
          <p:nvPr/>
        </p:nvSpPr>
        <p:spPr bwMode="auto">
          <a:xfrm>
            <a:off x="5972175" y="3735388"/>
            <a:ext cx="1593850" cy="74612"/>
          </a:xfrm>
          <a:prstGeom prst="line">
            <a:avLst/>
          </a:prstGeom>
          <a:noFill/>
          <a:ln w="9525">
            <a:solidFill>
              <a:schemeClr val="tx1"/>
            </a:solidFill>
            <a:round/>
            <a:headEnd/>
            <a:tailEnd type="triangle" w="med" len="med"/>
          </a:ln>
        </p:spPr>
        <p:txBody>
          <a:bodyPr wrap="none" anchor="ctr"/>
          <a:lstStyle/>
          <a:p>
            <a:endParaRPr lang="en-US"/>
          </a:p>
        </p:txBody>
      </p:sp>
      <p:sp>
        <p:nvSpPr>
          <p:cNvPr id="125967" name="AutoShape 313"/>
          <p:cNvSpPr>
            <a:spLocks noChangeArrowheads="1"/>
          </p:cNvSpPr>
          <p:nvPr/>
        </p:nvSpPr>
        <p:spPr bwMode="auto">
          <a:xfrm rot="-598413">
            <a:off x="6846888" y="1763713"/>
            <a:ext cx="914400" cy="173037"/>
          </a:xfrm>
          <a:prstGeom prst="lightningBolt">
            <a:avLst/>
          </a:prstGeom>
          <a:solidFill>
            <a:schemeClr val="accent1"/>
          </a:solidFill>
          <a:ln w="9525" algn="ctr">
            <a:noFill/>
            <a:miter lim="800000"/>
            <a:headEnd/>
            <a:tailEnd/>
          </a:ln>
        </p:spPr>
        <p:txBody>
          <a:bodyPr wrap="none" anchor="ctr"/>
          <a:lstStyle/>
          <a:p>
            <a:endParaRPr lang="en-US">
              <a:solidFill>
                <a:srgbClr val="000000"/>
              </a:solidFill>
            </a:endParaRPr>
          </a:p>
        </p:txBody>
      </p:sp>
      <p:sp>
        <p:nvSpPr>
          <p:cNvPr id="125968" name="AutoShape 314"/>
          <p:cNvSpPr>
            <a:spLocks noChangeArrowheads="1"/>
          </p:cNvSpPr>
          <p:nvPr/>
        </p:nvSpPr>
        <p:spPr bwMode="auto">
          <a:xfrm>
            <a:off x="6831013" y="4125913"/>
            <a:ext cx="850900" cy="152400"/>
          </a:xfrm>
          <a:prstGeom prst="lightningBolt">
            <a:avLst/>
          </a:prstGeom>
          <a:solidFill>
            <a:schemeClr val="accent1"/>
          </a:solidFill>
          <a:ln w="9525" algn="ctr">
            <a:noFill/>
            <a:miter lim="800000"/>
            <a:headEnd/>
            <a:tailEnd/>
          </a:ln>
        </p:spPr>
        <p:txBody>
          <a:bodyPr wrap="none" anchor="ctr"/>
          <a:lstStyle/>
          <a:p>
            <a:endParaRPr lang="en-US">
              <a:solidFill>
                <a:srgbClr val="000000"/>
              </a:solidFill>
            </a:endParaRPr>
          </a:p>
        </p:txBody>
      </p:sp>
      <p:pic>
        <p:nvPicPr>
          <p:cNvPr id="125969" name="Picture 329" descr="AlphaXpress Over-The-Highway LED displays">
            <a:hlinkClick r:id="rId7"/>
          </p:cNvPr>
          <p:cNvPicPr>
            <a:picLocks noChangeAspect="1" noChangeArrowheads="1"/>
          </p:cNvPicPr>
          <p:nvPr/>
        </p:nvPicPr>
        <p:blipFill>
          <a:blip r:embed="rId8"/>
          <a:srcRect b="22223"/>
          <a:stretch>
            <a:fillRect/>
          </a:stretch>
        </p:blipFill>
        <p:spPr bwMode="auto">
          <a:xfrm>
            <a:off x="8267700" y="5226050"/>
            <a:ext cx="688975" cy="692150"/>
          </a:xfrm>
          <a:prstGeom prst="rect">
            <a:avLst/>
          </a:prstGeom>
          <a:noFill/>
          <a:ln w="9525">
            <a:noFill/>
            <a:miter lim="800000"/>
            <a:headEnd/>
            <a:tailEnd/>
          </a:ln>
        </p:spPr>
      </p:pic>
      <p:sp>
        <p:nvSpPr>
          <p:cNvPr id="125970" name="Line 330"/>
          <p:cNvSpPr>
            <a:spLocks noChangeShapeType="1"/>
          </p:cNvSpPr>
          <p:nvPr/>
        </p:nvSpPr>
        <p:spPr bwMode="auto">
          <a:xfrm flipV="1">
            <a:off x="6018213" y="5397500"/>
            <a:ext cx="1804987" cy="12700"/>
          </a:xfrm>
          <a:prstGeom prst="line">
            <a:avLst/>
          </a:prstGeom>
          <a:noFill/>
          <a:ln w="9525">
            <a:solidFill>
              <a:schemeClr val="tx1"/>
            </a:solidFill>
            <a:round/>
            <a:headEnd/>
            <a:tailEnd type="triangle" w="med" len="med"/>
          </a:ln>
        </p:spPr>
        <p:txBody>
          <a:bodyPr wrap="none" anchor="ctr"/>
          <a:lstStyle/>
          <a:p>
            <a:endParaRPr lang="en-US"/>
          </a:p>
        </p:txBody>
      </p:sp>
      <p:sp>
        <p:nvSpPr>
          <p:cNvPr id="125971" name="Line 331"/>
          <p:cNvSpPr>
            <a:spLocks noChangeShapeType="1"/>
          </p:cNvSpPr>
          <p:nvPr/>
        </p:nvSpPr>
        <p:spPr bwMode="auto">
          <a:xfrm>
            <a:off x="5989638" y="3124200"/>
            <a:ext cx="635000" cy="190500"/>
          </a:xfrm>
          <a:prstGeom prst="line">
            <a:avLst/>
          </a:prstGeom>
          <a:noFill/>
          <a:ln w="9525">
            <a:solidFill>
              <a:schemeClr val="tx1"/>
            </a:solidFill>
            <a:round/>
            <a:headEnd/>
            <a:tailEnd type="triangle" w="med" len="med"/>
          </a:ln>
        </p:spPr>
        <p:txBody>
          <a:bodyPr wrap="none" anchor="ctr"/>
          <a:lstStyle/>
          <a:p>
            <a:endParaRPr lang="en-US"/>
          </a:p>
        </p:txBody>
      </p:sp>
      <p:sp>
        <p:nvSpPr>
          <p:cNvPr id="125972" name="Line 332"/>
          <p:cNvSpPr>
            <a:spLocks noChangeShapeType="1"/>
          </p:cNvSpPr>
          <p:nvPr/>
        </p:nvSpPr>
        <p:spPr bwMode="auto">
          <a:xfrm>
            <a:off x="6149975" y="4433888"/>
            <a:ext cx="538163" cy="11112"/>
          </a:xfrm>
          <a:prstGeom prst="line">
            <a:avLst/>
          </a:prstGeom>
          <a:noFill/>
          <a:ln w="9525">
            <a:solidFill>
              <a:schemeClr val="tx1"/>
            </a:solidFill>
            <a:round/>
            <a:headEnd/>
            <a:tailEnd type="triangle" w="med" len="med"/>
          </a:ln>
        </p:spPr>
        <p:txBody>
          <a:bodyPr wrap="none" anchor="ctr"/>
          <a:lstStyle/>
          <a:p>
            <a:endParaRPr lang="en-US"/>
          </a:p>
        </p:txBody>
      </p:sp>
      <p:pic>
        <p:nvPicPr>
          <p:cNvPr id="125973" name="Picture 333" descr="NOAA Weather Radio All Hazards"/>
          <p:cNvPicPr>
            <a:picLocks noChangeAspect="1" noChangeArrowheads="1"/>
          </p:cNvPicPr>
          <p:nvPr/>
        </p:nvPicPr>
        <p:blipFill>
          <a:blip r:embed="rId9"/>
          <a:srcRect/>
          <a:stretch>
            <a:fillRect/>
          </a:stretch>
        </p:blipFill>
        <p:spPr bwMode="auto">
          <a:xfrm>
            <a:off x="8029575" y="4102100"/>
            <a:ext cx="641350" cy="641350"/>
          </a:xfrm>
          <a:prstGeom prst="rect">
            <a:avLst/>
          </a:prstGeom>
          <a:noFill/>
          <a:ln w="9525">
            <a:noFill/>
            <a:miter lim="800000"/>
            <a:headEnd/>
            <a:tailEnd/>
          </a:ln>
        </p:spPr>
      </p:pic>
      <p:sp>
        <p:nvSpPr>
          <p:cNvPr id="125974" name="Text Box 336"/>
          <p:cNvSpPr txBox="1">
            <a:spLocks noChangeArrowheads="1"/>
          </p:cNvSpPr>
          <p:nvPr/>
        </p:nvSpPr>
        <p:spPr bwMode="auto">
          <a:xfrm>
            <a:off x="8128000" y="2913063"/>
            <a:ext cx="1152525" cy="400050"/>
          </a:xfrm>
          <a:prstGeom prst="rect">
            <a:avLst/>
          </a:prstGeom>
          <a:noFill/>
          <a:ln w="9525" algn="ctr">
            <a:noFill/>
            <a:miter lim="800000"/>
            <a:headEnd/>
            <a:tailEnd/>
          </a:ln>
        </p:spPr>
        <p:txBody>
          <a:bodyPr>
            <a:spAutoFit/>
          </a:bodyPr>
          <a:lstStyle/>
          <a:p>
            <a:r>
              <a:rPr lang="en-US" b="1">
                <a:solidFill>
                  <a:srgbClr val="000000"/>
                </a:solidFill>
              </a:rPr>
              <a:t>cell phones, pagers</a:t>
            </a:r>
          </a:p>
        </p:txBody>
      </p:sp>
      <p:sp>
        <p:nvSpPr>
          <p:cNvPr id="125975" name="Text Box 337"/>
          <p:cNvSpPr txBox="1">
            <a:spLocks noChangeArrowheads="1"/>
          </p:cNvSpPr>
          <p:nvPr/>
        </p:nvSpPr>
        <p:spPr bwMode="auto">
          <a:xfrm>
            <a:off x="7972425" y="3543300"/>
            <a:ext cx="1120775" cy="549275"/>
          </a:xfrm>
          <a:prstGeom prst="rect">
            <a:avLst/>
          </a:prstGeom>
          <a:noFill/>
          <a:ln w="9525" algn="ctr">
            <a:noFill/>
            <a:miter lim="800000"/>
            <a:headEnd/>
            <a:tailEnd/>
          </a:ln>
        </p:spPr>
        <p:txBody>
          <a:bodyPr>
            <a:spAutoFit/>
          </a:bodyPr>
          <a:lstStyle/>
          <a:p>
            <a:r>
              <a:rPr lang="en-US" b="1">
                <a:solidFill>
                  <a:srgbClr val="000000"/>
                </a:solidFill>
              </a:rPr>
              <a:t>Web Browsers, widgets, web sites</a:t>
            </a:r>
          </a:p>
        </p:txBody>
      </p:sp>
      <p:sp>
        <p:nvSpPr>
          <p:cNvPr id="125976" name="Freeform 354"/>
          <p:cNvSpPr>
            <a:spLocks/>
          </p:cNvSpPr>
          <p:nvPr/>
        </p:nvSpPr>
        <p:spPr bwMode="auto">
          <a:xfrm>
            <a:off x="2832100" y="3949700"/>
            <a:ext cx="671513" cy="317500"/>
          </a:xfrm>
          <a:custGeom>
            <a:avLst/>
            <a:gdLst>
              <a:gd name="T0" fmla="*/ 0 w 622300"/>
              <a:gd name="T1" fmla="*/ 26176834 h 279400"/>
              <a:gd name="T2" fmla="*/ 6497120 w 622300"/>
              <a:gd name="T3" fmla="*/ 4908109 h 279400"/>
              <a:gd name="T4" fmla="*/ 17867012 w 622300"/>
              <a:gd name="T5" fmla="*/ 0 h 279400"/>
              <a:gd name="T6" fmla="*/ 19897366 w 622300"/>
              <a:gd name="T7" fmla="*/ 19632637 h 279400"/>
              <a:gd name="T8" fmla="*/ 17867012 w 622300"/>
              <a:gd name="T9" fmla="*/ 35993266 h 279400"/>
              <a:gd name="T10" fmla="*/ 0 w 622300"/>
              <a:gd name="T11" fmla="*/ 26176834 h 279400"/>
              <a:gd name="T12" fmla="*/ 0 60000 65536"/>
              <a:gd name="T13" fmla="*/ 0 60000 65536"/>
              <a:gd name="T14" fmla="*/ 0 60000 65536"/>
              <a:gd name="T15" fmla="*/ 0 60000 65536"/>
              <a:gd name="T16" fmla="*/ 0 60000 65536"/>
              <a:gd name="T17" fmla="*/ 0 60000 65536"/>
              <a:gd name="T18" fmla="*/ 0 w 622300"/>
              <a:gd name="T19" fmla="*/ 0 h 279400"/>
              <a:gd name="T20" fmla="*/ 622300 w 622300"/>
              <a:gd name="T21" fmla="*/ 279400 h 279400"/>
            </a:gdLst>
            <a:ahLst/>
            <a:cxnLst>
              <a:cxn ang="T12">
                <a:pos x="T0" y="T1"/>
              </a:cxn>
              <a:cxn ang="T13">
                <a:pos x="T2" y="T3"/>
              </a:cxn>
              <a:cxn ang="T14">
                <a:pos x="T4" y="T5"/>
              </a:cxn>
              <a:cxn ang="T15">
                <a:pos x="T6" y="T7"/>
              </a:cxn>
              <a:cxn ang="T16">
                <a:pos x="T8" y="T9"/>
              </a:cxn>
              <a:cxn ang="T17">
                <a:pos x="T10" y="T11"/>
              </a:cxn>
            </a:cxnLst>
            <a:rect l="T18" t="T19" r="T20" b="T21"/>
            <a:pathLst>
              <a:path w="622300" h="279400">
                <a:moveTo>
                  <a:pt x="0" y="203200"/>
                </a:moveTo>
                <a:lnTo>
                  <a:pt x="203200" y="38100"/>
                </a:lnTo>
                <a:lnTo>
                  <a:pt x="558800" y="0"/>
                </a:lnTo>
                <a:lnTo>
                  <a:pt x="622300" y="152400"/>
                </a:lnTo>
                <a:lnTo>
                  <a:pt x="558800" y="279400"/>
                </a:lnTo>
                <a:lnTo>
                  <a:pt x="0" y="203200"/>
                </a:lnTo>
                <a:close/>
              </a:path>
            </a:pathLst>
          </a:custGeom>
          <a:solidFill>
            <a:schemeClr val="bg1"/>
          </a:solidFill>
          <a:ln w="9525" cap="flat" cmpd="sng" algn="ctr">
            <a:solidFill>
              <a:schemeClr val="bg1"/>
            </a:solidFill>
            <a:prstDash val="solid"/>
            <a:round/>
            <a:headEnd type="none" w="med" len="med"/>
            <a:tailEnd type="triangle" w="med" len="med"/>
          </a:ln>
        </p:spPr>
        <p:txBody>
          <a:bodyPr lIns="0" tIns="45713" rIns="91427" bIns="45713"/>
          <a:lstStyle/>
          <a:p>
            <a:endParaRPr lang="en-US"/>
          </a:p>
        </p:txBody>
      </p:sp>
      <p:sp>
        <p:nvSpPr>
          <p:cNvPr id="125977" name="AutoShape 7"/>
          <p:cNvSpPr>
            <a:spLocks noChangeArrowheads="1"/>
          </p:cNvSpPr>
          <p:nvPr/>
        </p:nvSpPr>
        <p:spPr bwMode="auto">
          <a:xfrm>
            <a:off x="4006850" y="1774825"/>
            <a:ext cx="2289175" cy="625475"/>
          </a:xfrm>
          <a:prstGeom prst="roundRect">
            <a:avLst>
              <a:gd name="adj" fmla="val 16667"/>
            </a:avLst>
          </a:prstGeom>
          <a:gradFill rotWithShape="1">
            <a:gsLst>
              <a:gs pos="0">
                <a:schemeClr val="bg1"/>
              </a:gs>
              <a:gs pos="100000">
                <a:srgbClr val="CCFFCC"/>
              </a:gs>
            </a:gsLst>
            <a:path path="shape">
              <a:fillToRect l="50000" t="50000" r="50000" b="50000"/>
            </a:path>
          </a:gradFill>
          <a:ln w="9525" algn="ctr">
            <a:solidFill>
              <a:srgbClr val="000000"/>
            </a:solidFill>
            <a:round/>
            <a:headEnd/>
            <a:tailEnd/>
          </a:ln>
        </p:spPr>
        <p:txBody>
          <a:bodyPr lIns="0" tIns="0" rIns="0" bIns="0" anchor="ctr" anchorCtr="1"/>
          <a:lstStyle/>
          <a:p>
            <a:pPr marL="114300" indent="-114300"/>
            <a:r>
              <a:rPr lang="en-US" sz="1400" b="1">
                <a:solidFill>
                  <a:srgbClr val="000000"/>
                </a:solidFill>
              </a:rPr>
              <a:t>Emergency Alert System</a:t>
            </a:r>
          </a:p>
        </p:txBody>
      </p:sp>
      <p:sp>
        <p:nvSpPr>
          <p:cNvPr id="125978" name="AutoShape 8"/>
          <p:cNvSpPr>
            <a:spLocks noChangeArrowheads="1"/>
          </p:cNvSpPr>
          <p:nvPr/>
        </p:nvSpPr>
        <p:spPr bwMode="auto">
          <a:xfrm>
            <a:off x="4006850" y="2679700"/>
            <a:ext cx="2266950" cy="560388"/>
          </a:xfrm>
          <a:prstGeom prst="roundRect">
            <a:avLst>
              <a:gd name="adj" fmla="val 16667"/>
            </a:avLst>
          </a:prstGeom>
          <a:gradFill rotWithShape="1">
            <a:gsLst>
              <a:gs pos="0">
                <a:schemeClr val="bg1"/>
              </a:gs>
              <a:gs pos="100000">
                <a:srgbClr val="CCFFCC"/>
              </a:gs>
            </a:gsLst>
            <a:path path="shape">
              <a:fillToRect l="50000" t="50000" r="50000" b="50000"/>
            </a:path>
          </a:gradFill>
          <a:ln w="9525" algn="ctr">
            <a:solidFill>
              <a:srgbClr val="000000"/>
            </a:solidFill>
            <a:round/>
            <a:headEnd/>
            <a:tailEnd/>
          </a:ln>
        </p:spPr>
        <p:txBody>
          <a:bodyPr lIns="0" tIns="0" rIns="0" bIns="0" anchor="ctr" anchorCtr="1"/>
          <a:lstStyle/>
          <a:p>
            <a:pPr marL="114300" indent="-114300" algn="ctr"/>
            <a:r>
              <a:rPr lang="en-US" sz="1400" b="1">
                <a:solidFill>
                  <a:srgbClr val="000000"/>
                </a:solidFill>
              </a:rPr>
              <a:t>Commercial Mobile Services</a:t>
            </a:r>
          </a:p>
        </p:txBody>
      </p:sp>
      <p:sp>
        <p:nvSpPr>
          <p:cNvPr id="125979" name="AutoShape 18"/>
          <p:cNvSpPr>
            <a:spLocks noChangeArrowheads="1"/>
          </p:cNvSpPr>
          <p:nvPr/>
        </p:nvSpPr>
        <p:spPr bwMode="auto">
          <a:xfrm>
            <a:off x="4006850" y="3443288"/>
            <a:ext cx="2255838" cy="515937"/>
          </a:xfrm>
          <a:prstGeom prst="roundRect">
            <a:avLst>
              <a:gd name="adj" fmla="val 16667"/>
            </a:avLst>
          </a:prstGeom>
          <a:gradFill rotWithShape="1">
            <a:gsLst>
              <a:gs pos="0">
                <a:schemeClr val="bg1"/>
              </a:gs>
              <a:gs pos="100000">
                <a:srgbClr val="CCFFCC"/>
              </a:gs>
            </a:gsLst>
            <a:path path="shape">
              <a:fillToRect l="50000" t="50000" r="50000" b="50000"/>
            </a:path>
          </a:gradFill>
          <a:ln w="9525" algn="ctr">
            <a:solidFill>
              <a:srgbClr val="000000"/>
            </a:solidFill>
            <a:round/>
            <a:headEnd/>
            <a:tailEnd/>
          </a:ln>
        </p:spPr>
        <p:txBody>
          <a:bodyPr lIns="0" tIns="0" rIns="0" bIns="0" anchor="ctr" anchorCtr="1"/>
          <a:lstStyle/>
          <a:p>
            <a:pPr marL="114300" indent="-114300"/>
            <a:r>
              <a:rPr lang="en-US" sz="1400" b="1">
                <a:solidFill>
                  <a:srgbClr val="000000"/>
                </a:solidFill>
              </a:rPr>
              <a:t>Internet Services</a:t>
            </a:r>
          </a:p>
        </p:txBody>
      </p:sp>
      <p:sp>
        <p:nvSpPr>
          <p:cNvPr id="125980" name="AutoShape 22"/>
          <p:cNvSpPr>
            <a:spLocks noChangeArrowheads="1"/>
          </p:cNvSpPr>
          <p:nvPr/>
        </p:nvSpPr>
        <p:spPr bwMode="auto">
          <a:xfrm>
            <a:off x="4006850" y="4191000"/>
            <a:ext cx="2246313" cy="592138"/>
          </a:xfrm>
          <a:prstGeom prst="roundRect">
            <a:avLst>
              <a:gd name="adj" fmla="val 16667"/>
            </a:avLst>
          </a:prstGeom>
          <a:gradFill rotWithShape="1">
            <a:gsLst>
              <a:gs pos="0">
                <a:schemeClr val="bg1">
                  <a:alpha val="79999"/>
                </a:schemeClr>
              </a:gs>
              <a:gs pos="100000">
                <a:srgbClr val="6699FF"/>
              </a:gs>
            </a:gsLst>
            <a:path path="shape">
              <a:fillToRect l="50000" t="50000" r="50000" b="50000"/>
            </a:path>
          </a:gradFill>
          <a:ln w="9525" algn="ctr">
            <a:solidFill>
              <a:srgbClr val="000000"/>
            </a:solidFill>
            <a:round/>
            <a:headEnd/>
            <a:tailEnd/>
          </a:ln>
        </p:spPr>
        <p:txBody>
          <a:bodyPr lIns="0" tIns="0" rIns="0" bIns="0" anchor="ctr" anchorCtr="1"/>
          <a:lstStyle/>
          <a:p>
            <a:pPr marL="114300" indent="-114300"/>
            <a:r>
              <a:rPr lang="en-US" sz="1400" b="1">
                <a:solidFill>
                  <a:srgbClr val="000000"/>
                </a:solidFill>
              </a:rPr>
              <a:t>NOAA</a:t>
            </a:r>
            <a:endParaRPr lang="en-US" sz="1200" b="1">
              <a:solidFill>
                <a:srgbClr val="000000"/>
              </a:solidFill>
            </a:endParaRPr>
          </a:p>
        </p:txBody>
      </p:sp>
      <p:sp>
        <p:nvSpPr>
          <p:cNvPr id="125981" name="Rectangle 340"/>
          <p:cNvSpPr>
            <a:spLocks noChangeArrowheads="1"/>
          </p:cNvSpPr>
          <p:nvPr/>
        </p:nvSpPr>
        <p:spPr bwMode="auto">
          <a:xfrm>
            <a:off x="5680075" y="3087688"/>
            <a:ext cx="533400" cy="152400"/>
          </a:xfrm>
          <a:prstGeom prst="rect">
            <a:avLst/>
          </a:prstGeom>
          <a:noFill/>
          <a:ln w="9525">
            <a:solidFill>
              <a:schemeClr val="tx1"/>
            </a:solidFill>
            <a:miter lim="800000"/>
            <a:headEnd/>
            <a:tailEnd/>
          </a:ln>
        </p:spPr>
        <p:txBody>
          <a:bodyPr wrap="none" anchor="ctr" anchorCtr="1"/>
          <a:lstStyle/>
          <a:p>
            <a:r>
              <a:rPr lang="en-US" sz="1200" b="1">
                <a:solidFill>
                  <a:srgbClr val="000000"/>
                </a:solidFill>
              </a:rPr>
              <a:t>CMAS</a:t>
            </a:r>
          </a:p>
        </p:txBody>
      </p:sp>
      <p:cxnSp>
        <p:nvCxnSpPr>
          <p:cNvPr id="125982" name="AutoShape 13"/>
          <p:cNvCxnSpPr>
            <a:cxnSpLocks noChangeShapeType="1"/>
            <a:endCxn id="125996" idx="3"/>
          </p:cNvCxnSpPr>
          <p:nvPr/>
        </p:nvCxnSpPr>
        <p:spPr bwMode="auto">
          <a:xfrm rot="10800000">
            <a:off x="990600" y="1955800"/>
            <a:ext cx="1276350" cy="1492250"/>
          </a:xfrm>
          <a:prstGeom prst="bentConnector3">
            <a:avLst>
              <a:gd name="adj1" fmla="val 50000"/>
            </a:avLst>
          </a:prstGeom>
          <a:noFill/>
          <a:ln w="38100">
            <a:solidFill>
              <a:schemeClr val="accent1"/>
            </a:solidFill>
            <a:miter lim="800000"/>
            <a:headEnd type="triangle" w="med" len="med"/>
            <a:tailEnd type="triangle" w="med" len="med"/>
          </a:ln>
        </p:spPr>
      </p:cxnSp>
      <p:cxnSp>
        <p:nvCxnSpPr>
          <p:cNvPr id="125983" name="AutoShape 17"/>
          <p:cNvCxnSpPr>
            <a:cxnSpLocks noChangeShapeType="1"/>
          </p:cNvCxnSpPr>
          <p:nvPr/>
        </p:nvCxnSpPr>
        <p:spPr bwMode="auto">
          <a:xfrm rot="16200000" flipH="1">
            <a:off x="2068513" y="3730625"/>
            <a:ext cx="3346450" cy="9525"/>
          </a:xfrm>
          <a:prstGeom prst="bentConnector3">
            <a:avLst>
              <a:gd name="adj1" fmla="val 99741"/>
            </a:avLst>
          </a:prstGeom>
          <a:noFill/>
          <a:ln w="38100">
            <a:solidFill>
              <a:schemeClr val="accent1"/>
            </a:solidFill>
            <a:miter lim="800000"/>
            <a:headEnd/>
            <a:tailEnd/>
          </a:ln>
        </p:spPr>
      </p:cxnSp>
      <p:cxnSp>
        <p:nvCxnSpPr>
          <p:cNvPr id="125984" name="AutoShape 17"/>
          <p:cNvCxnSpPr>
            <a:cxnSpLocks noChangeShapeType="1"/>
          </p:cNvCxnSpPr>
          <p:nvPr/>
        </p:nvCxnSpPr>
        <p:spPr bwMode="auto">
          <a:xfrm>
            <a:off x="3746500" y="2074863"/>
            <a:ext cx="317500" cy="1587"/>
          </a:xfrm>
          <a:prstGeom prst="bentConnector3">
            <a:avLst>
              <a:gd name="adj1" fmla="val 50000"/>
            </a:avLst>
          </a:prstGeom>
          <a:noFill/>
          <a:ln w="38100">
            <a:solidFill>
              <a:schemeClr val="accent1"/>
            </a:solidFill>
            <a:miter lim="800000"/>
            <a:headEnd/>
            <a:tailEnd type="triangle" w="med" len="med"/>
          </a:ln>
        </p:spPr>
      </p:cxnSp>
      <p:cxnSp>
        <p:nvCxnSpPr>
          <p:cNvPr id="125985" name="AutoShape 17"/>
          <p:cNvCxnSpPr>
            <a:cxnSpLocks noChangeShapeType="1"/>
          </p:cNvCxnSpPr>
          <p:nvPr/>
        </p:nvCxnSpPr>
        <p:spPr bwMode="auto">
          <a:xfrm>
            <a:off x="3741738" y="3697288"/>
            <a:ext cx="317500" cy="1587"/>
          </a:xfrm>
          <a:prstGeom prst="bentConnector3">
            <a:avLst>
              <a:gd name="adj1" fmla="val 50000"/>
            </a:avLst>
          </a:prstGeom>
          <a:noFill/>
          <a:ln w="38100">
            <a:solidFill>
              <a:schemeClr val="accent1"/>
            </a:solidFill>
            <a:miter lim="800000"/>
            <a:headEnd/>
            <a:tailEnd type="triangle" w="med" len="med"/>
          </a:ln>
        </p:spPr>
      </p:cxnSp>
      <p:cxnSp>
        <p:nvCxnSpPr>
          <p:cNvPr id="125986" name="AutoShape 17"/>
          <p:cNvCxnSpPr>
            <a:cxnSpLocks noChangeShapeType="1"/>
          </p:cNvCxnSpPr>
          <p:nvPr/>
        </p:nvCxnSpPr>
        <p:spPr bwMode="auto">
          <a:xfrm>
            <a:off x="3741738" y="4533900"/>
            <a:ext cx="317500" cy="1588"/>
          </a:xfrm>
          <a:prstGeom prst="bentConnector3">
            <a:avLst>
              <a:gd name="adj1" fmla="val 50000"/>
            </a:avLst>
          </a:prstGeom>
          <a:noFill/>
          <a:ln w="38100">
            <a:solidFill>
              <a:schemeClr val="accent1"/>
            </a:solidFill>
            <a:miter lim="800000"/>
            <a:headEnd/>
            <a:tailEnd type="triangle" w="med" len="med"/>
          </a:ln>
        </p:spPr>
      </p:cxnSp>
      <p:cxnSp>
        <p:nvCxnSpPr>
          <p:cNvPr id="125987" name="AutoShape 17"/>
          <p:cNvCxnSpPr>
            <a:cxnSpLocks noChangeShapeType="1"/>
          </p:cNvCxnSpPr>
          <p:nvPr/>
        </p:nvCxnSpPr>
        <p:spPr bwMode="auto">
          <a:xfrm>
            <a:off x="3759200" y="2959100"/>
            <a:ext cx="317500" cy="1588"/>
          </a:xfrm>
          <a:prstGeom prst="bentConnector3">
            <a:avLst>
              <a:gd name="adj1" fmla="val -6000"/>
            </a:avLst>
          </a:prstGeom>
          <a:noFill/>
          <a:ln w="38100">
            <a:solidFill>
              <a:schemeClr val="accent1"/>
            </a:solidFill>
            <a:miter lim="800000"/>
            <a:headEnd/>
            <a:tailEnd type="triangle" w="med" len="med"/>
          </a:ln>
        </p:spPr>
      </p:cxnSp>
      <p:cxnSp>
        <p:nvCxnSpPr>
          <p:cNvPr id="125988" name="AutoShape 17"/>
          <p:cNvCxnSpPr>
            <a:cxnSpLocks noChangeShapeType="1"/>
          </p:cNvCxnSpPr>
          <p:nvPr/>
        </p:nvCxnSpPr>
        <p:spPr bwMode="auto">
          <a:xfrm>
            <a:off x="3416300" y="3492500"/>
            <a:ext cx="317500" cy="1588"/>
          </a:xfrm>
          <a:prstGeom prst="bentConnector3">
            <a:avLst>
              <a:gd name="adj1" fmla="val -69000"/>
            </a:avLst>
          </a:prstGeom>
          <a:noFill/>
          <a:ln w="38100">
            <a:solidFill>
              <a:schemeClr val="accent1"/>
            </a:solidFill>
            <a:miter lim="800000"/>
            <a:headEnd type="triangle" w="med" len="med"/>
            <a:tailEnd/>
          </a:ln>
        </p:spPr>
      </p:cxnSp>
      <p:cxnSp>
        <p:nvCxnSpPr>
          <p:cNvPr id="125989" name="AutoShape 13"/>
          <p:cNvCxnSpPr>
            <a:cxnSpLocks noChangeShapeType="1"/>
            <a:endCxn id="125997" idx="3"/>
          </p:cNvCxnSpPr>
          <p:nvPr/>
        </p:nvCxnSpPr>
        <p:spPr bwMode="auto">
          <a:xfrm rot="10800000">
            <a:off x="990600" y="2287588"/>
            <a:ext cx="1276350" cy="1160462"/>
          </a:xfrm>
          <a:prstGeom prst="bentConnector3">
            <a:avLst>
              <a:gd name="adj1" fmla="val 50000"/>
            </a:avLst>
          </a:prstGeom>
          <a:noFill/>
          <a:ln w="38100">
            <a:solidFill>
              <a:schemeClr val="accent1"/>
            </a:solidFill>
            <a:miter lim="800000"/>
            <a:headEnd type="triangle" w="med" len="med"/>
            <a:tailEnd type="triangle" w="med" len="med"/>
          </a:ln>
        </p:spPr>
      </p:cxnSp>
      <p:sp>
        <p:nvSpPr>
          <p:cNvPr id="125990" name="Freeform 354"/>
          <p:cNvSpPr>
            <a:spLocks/>
          </p:cNvSpPr>
          <p:nvPr/>
        </p:nvSpPr>
        <p:spPr bwMode="auto">
          <a:xfrm>
            <a:off x="2184400" y="3987800"/>
            <a:ext cx="266700" cy="241300"/>
          </a:xfrm>
          <a:custGeom>
            <a:avLst/>
            <a:gdLst>
              <a:gd name="T0" fmla="*/ 0 w 622300"/>
              <a:gd name="T1" fmla="*/ 1764 h 279400"/>
              <a:gd name="T2" fmla="*/ 0 w 622300"/>
              <a:gd name="T3" fmla="*/ 330 h 279400"/>
              <a:gd name="T4" fmla="*/ 0 w 622300"/>
              <a:gd name="T5" fmla="*/ 0 h 279400"/>
              <a:gd name="T6" fmla="*/ 0 w 622300"/>
              <a:gd name="T7" fmla="*/ 1323 h 279400"/>
              <a:gd name="T8" fmla="*/ 0 w 622300"/>
              <a:gd name="T9" fmla="*/ 2426 h 279400"/>
              <a:gd name="T10" fmla="*/ 0 w 622300"/>
              <a:gd name="T11" fmla="*/ 1764 h 279400"/>
              <a:gd name="T12" fmla="*/ 0 60000 65536"/>
              <a:gd name="T13" fmla="*/ 0 60000 65536"/>
              <a:gd name="T14" fmla="*/ 0 60000 65536"/>
              <a:gd name="T15" fmla="*/ 0 60000 65536"/>
              <a:gd name="T16" fmla="*/ 0 60000 65536"/>
              <a:gd name="T17" fmla="*/ 0 60000 65536"/>
              <a:gd name="T18" fmla="*/ 0 w 622300"/>
              <a:gd name="T19" fmla="*/ 0 h 279400"/>
              <a:gd name="T20" fmla="*/ 622300 w 622300"/>
              <a:gd name="T21" fmla="*/ 279400 h 279400"/>
            </a:gdLst>
            <a:ahLst/>
            <a:cxnLst>
              <a:cxn ang="T12">
                <a:pos x="T0" y="T1"/>
              </a:cxn>
              <a:cxn ang="T13">
                <a:pos x="T2" y="T3"/>
              </a:cxn>
              <a:cxn ang="T14">
                <a:pos x="T4" y="T5"/>
              </a:cxn>
              <a:cxn ang="T15">
                <a:pos x="T6" y="T7"/>
              </a:cxn>
              <a:cxn ang="T16">
                <a:pos x="T8" y="T9"/>
              </a:cxn>
              <a:cxn ang="T17">
                <a:pos x="T10" y="T11"/>
              </a:cxn>
            </a:cxnLst>
            <a:rect l="T18" t="T19" r="T20" b="T21"/>
            <a:pathLst>
              <a:path w="622300" h="279400">
                <a:moveTo>
                  <a:pt x="0" y="203200"/>
                </a:moveTo>
                <a:lnTo>
                  <a:pt x="203200" y="38100"/>
                </a:lnTo>
                <a:lnTo>
                  <a:pt x="558800" y="0"/>
                </a:lnTo>
                <a:lnTo>
                  <a:pt x="622300" y="152400"/>
                </a:lnTo>
                <a:lnTo>
                  <a:pt x="558800" y="279400"/>
                </a:lnTo>
                <a:lnTo>
                  <a:pt x="0" y="203200"/>
                </a:lnTo>
                <a:close/>
              </a:path>
            </a:pathLst>
          </a:custGeom>
          <a:solidFill>
            <a:schemeClr val="bg1"/>
          </a:solidFill>
          <a:ln w="9525" cap="flat" cmpd="sng" algn="ctr">
            <a:solidFill>
              <a:schemeClr val="bg1"/>
            </a:solidFill>
            <a:prstDash val="solid"/>
            <a:round/>
            <a:headEnd type="none" w="med" len="med"/>
            <a:tailEnd type="triangle" w="med" len="med"/>
          </a:ln>
        </p:spPr>
        <p:txBody>
          <a:bodyPr lIns="0" tIns="45713" rIns="91427" bIns="45713"/>
          <a:lstStyle/>
          <a:p>
            <a:endParaRPr lang="en-US"/>
          </a:p>
        </p:txBody>
      </p:sp>
      <p:sp>
        <p:nvSpPr>
          <p:cNvPr id="125991" name="Rectangle 334"/>
          <p:cNvSpPr>
            <a:spLocks noChangeArrowheads="1"/>
          </p:cNvSpPr>
          <p:nvPr/>
        </p:nvSpPr>
        <p:spPr bwMode="auto">
          <a:xfrm>
            <a:off x="120650" y="4694238"/>
            <a:ext cx="501650" cy="614362"/>
          </a:xfrm>
          <a:prstGeom prst="rect">
            <a:avLst/>
          </a:prstGeom>
          <a:solidFill>
            <a:schemeClr val="bg1"/>
          </a:solidFill>
          <a:ln w="9525" algn="ctr">
            <a:solidFill>
              <a:schemeClr val="bg1"/>
            </a:solidFill>
            <a:round/>
            <a:headEnd/>
            <a:tailEnd type="triangle" w="med" len="med"/>
          </a:ln>
        </p:spPr>
        <p:txBody>
          <a:bodyPr lIns="0" tIns="45713" rIns="91427" bIns="45713"/>
          <a:lstStyle/>
          <a:p>
            <a:endParaRPr lang="en-US">
              <a:solidFill>
                <a:srgbClr val="000000"/>
              </a:solidFill>
            </a:endParaRPr>
          </a:p>
        </p:txBody>
      </p:sp>
      <p:cxnSp>
        <p:nvCxnSpPr>
          <p:cNvPr id="125992" name="Elbow Connector 348"/>
          <p:cNvCxnSpPr>
            <a:cxnSpLocks noChangeShapeType="1"/>
            <a:endCxn id="126000" idx="3"/>
          </p:cNvCxnSpPr>
          <p:nvPr/>
        </p:nvCxnSpPr>
        <p:spPr bwMode="auto">
          <a:xfrm rot="10800000">
            <a:off x="990600" y="3278188"/>
            <a:ext cx="1276350" cy="169862"/>
          </a:xfrm>
          <a:prstGeom prst="bentConnector3">
            <a:avLst>
              <a:gd name="adj1" fmla="val 50000"/>
            </a:avLst>
          </a:prstGeom>
          <a:noFill/>
          <a:ln w="38100">
            <a:solidFill>
              <a:schemeClr val="accent1"/>
            </a:solidFill>
            <a:miter lim="800000"/>
            <a:headEnd type="triangle" w="med" len="med"/>
            <a:tailEnd type="triangle" w="med" len="med"/>
          </a:ln>
        </p:spPr>
      </p:cxnSp>
      <p:sp>
        <p:nvSpPr>
          <p:cNvPr id="125993" name="Rectangle 334"/>
          <p:cNvSpPr>
            <a:spLocks noChangeArrowheads="1"/>
          </p:cNvSpPr>
          <p:nvPr/>
        </p:nvSpPr>
        <p:spPr bwMode="auto">
          <a:xfrm>
            <a:off x="1790700" y="2255838"/>
            <a:ext cx="1808163" cy="522287"/>
          </a:xfrm>
          <a:prstGeom prst="rect">
            <a:avLst/>
          </a:prstGeom>
          <a:noFill/>
          <a:ln w="9525">
            <a:noFill/>
            <a:miter lim="800000"/>
            <a:headEnd/>
            <a:tailEnd/>
          </a:ln>
        </p:spPr>
        <p:txBody>
          <a:bodyPr>
            <a:spAutoFit/>
          </a:bodyPr>
          <a:lstStyle/>
          <a:p>
            <a:pPr algn="ctr"/>
            <a:r>
              <a:rPr lang="en-US" sz="1400" b="1">
                <a:solidFill>
                  <a:srgbClr val="000000"/>
                </a:solidFill>
              </a:rPr>
              <a:t>Aggregator/  Gateways</a:t>
            </a:r>
          </a:p>
        </p:txBody>
      </p:sp>
      <p:sp>
        <p:nvSpPr>
          <p:cNvPr id="125994" name="Rectangle 335"/>
          <p:cNvSpPr>
            <a:spLocks noChangeArrowheads="1"/>
          </p:cNvSpPr>
          <p:nvPr/>
        </p:nvSpPr>
        <p:spPr bwMode="auto">
          <a:xfrm>
            <a:off x="1835150" y="4081463"/>
            <a:ext cx="1779588" cy="600075"/>
          </a:xfrm>
          <a:prstGeom prst="rect">
            <a:avLst/>
          </a:prstGeom>
          <a:noFill/>
          <a:ln w="9525">
            <a:noFill/>
            <a:miter lim="800000"/>
            <a:headEnd/>
            <a:tailEnd/>
          </a:ln>
        </p:spPr>
        <p:txBody>
          <a:bodyPr>
            <a:spAutoFit/>
          </a:bodyPr>
          <a:lstStyle/>
          <a:p>
            <a:pPr algn="ctr"/>
            <a:r>
              <a:rPr lang="en-US" sz="1100" b="1">
                <a:solidFill>
                  <a:srgbClr val="000000"/>
                </a:solidFill>
              </a:rPr>
              <a:t>Open Platform for Emergency Networks</a:t>
            </a:r>
          </a:p>
          <a:p>
            <a:pPr algn="ctr"/>
            <a:r>
              <a:rPr lang="en-US" sz="1100" i="1">
                <a:solidFill>
                  <a:srgbClr val="000000"/>
                </a:solidFill>
              </a:rPr>
              <a:t>(message broker)</a:t>
            </a:r>
            <a:r>
              <a:rPr lang="en-US" sz="1100" b="1">
                <a:solidFill>
                  <a:srgbClr val="000000"/>
                </a:solidFill>
              </a:rPr>
              <a:t> </a:t>
            </a:r>
          </a:p>
        </p:txBody>
      </p:sp>
      <p:sp>
        <p:nvSpPr>
          <p:cNvPr id="125995" name="Rectangle 340"/>
          <p:cNvSpPr>
            <a:spLocks noChangeArrowheads="1"/>
          </p:cNvSpPr>
          <p:nvPr/>
        </p:nvSpPr>
        <p:spPr bwMode="auto">
          <a:xfrm>
            <a:off x="4064000" y="4606925"/>
            <a:ext cx="914400" cy="169863"/>
          </a:xfrm>
          <a:prstGeom prst="rect">
            <a:avLst/>
          </a:prstGeom>
          <a:noFill/>
          <a:ln w="9525">
            <a:solidFill>
              <a:schemeClr val="tx1"/>
            </a:solidFill>
            <a:miter lim="800000"/>
            <a:headEnd/>
            <a:tailEnd/>
          </a:ln>
        </p:spPr>
        <p:txBody>
          <a:bodyPr wrap="none" anchor="ctr" anchorCtr="1"/>
          <a:lstStyle/>
          <a:p>
            <a:r>
              <a:rPr lang="en-US" sz="1200" b="1">
                <a:solidFill>
                  <a:srgbClr val="000000"/>
                </a:solidFill>
              </a:rPr>
              <a:t>HazCollect</a:t>
            </a:r>
          </a:p>
        </p:txBody>
      </p:sp>
      <p:sp>
        <p:nvSpPr>
          <p:cNvPr id="125996" name="AutoShape 6"/>
          <p:cNvSpPr>
            <a:spLocks noChangeArrowheads="1"/>
          </p:cNvSpPr>
          <p:nvPr/>
        </p:nvSpPr>
        <p:spPr bwMode="auto">
          <a:xfrm>
            <a:off x="109538" y="1811338"/>
            <a:ext cx="881062" cy="288925"/>
          </a:xfrm>
          <a:prstGeom prst="roundRect">
            <a:avLst>
              <a:gd name="adj" fmla="val 16667"/>
            </a:avLst>
          </a:prstGeom>
          <a:gradFill rotWithShape="1">
            <a:gsLst>
              <a:gs pos="0">
                <a:schemeClr val="bg1"/>
              </a:gs>
              <a:gs pos="100000">
                <a:srgbClr val="CCECFF"/>
              </a:gs>
            </a:gsLst>
            <a:path path="shape">
              <a:fillToRect l="50000" t="50000" r="50000" b="50000"/>
            </a:path>
          </a:gradFill>
          <a:ln w="9525" algn="ctr">
            <a:solidFill>
              <a:srgbClr val="000000"/>
            </a:solidFill>
            <a:round/>
            <a:headEnd/>
            <a:tailEnd/>
          </a:ln>
        </p:spPr>
        <p:txBody>
          <a:bodyPr lIns="0" tIns="0" rIns="0" bIns="0" anchor="ctr"/>
          <a:lstStyle/>
          <a:p>
            <a:pPr algn="ctr"/>
            <a:r>
              <a:rPr lang="en-US" sz="1400" b="1">
                <a:solidFill>
                  <a:srgbClr val="000000"/>
                </a:solidFill>
              </a:rPr>
              <a:t>Federal</a:t>
            </a:r>
          </a:p>
        </p:txBody>
      </p:sp>
      <p:sp>
        <p:nvSpPr>
          <p:cNvPr id="125997" name="AutoShape 6"/>
          <p:cNvSpPr>
            <a:spLocks noChangeArrowheads="1"/>
          </p:cNvSpPr>
          <p:nvPr/>
        </p:nvSpPr>
        <p:spPr bwMode="auto">
          <a:xfrm>
            <a:off x="109538" y="2143125"/>
            <a:ext cx="881062" cy="287338"/>
          </a:xfrm>
          <a:prstGeom prst="roundRect">
            <a:avLst>
              <a:gd name="adj" fmla="val 16667"/>
            </a:avLst>
          </a:prstGeom>
          <a:gradFill rotWithShape="1">
            <a:gsLst>
              <a:gs pos="0">
                <a:schemeClr val="bg1"/>
              </a:gs>
              <a:gs pos="100000">
                <a:srgbClr val="CCECFF"/>
              </a:gs>
            </a:gsLst>
            <a:path path="shape">
              <a:fillToRect l="50000" t="50000" r="50000" b="50000"/>
            </a:path>
          </a:gradFill>
          <a:ln w="9525" algn="ctr">
            <a:solidFill>
              <a:srgbClr val="000000"/>
            </a:solidFill>
            <a:round/>
            <a:headEnd/>
            <a:tailEnd/>
          </a:ln>
        </p:spPr>
        <p:txBody>
          <a:bodyPr lIns="0" tIns="0" rIns="0" bIns="0" anchor="ctr"/>
          <a:lstStyle/>
          <a:p>
            <a:pPr algn="ctr"/>
            <a:r>
              <a:rPr lang="en-US" sz="1400" b="1">
                <a:solidFill>
                  <a:srgbClr val="000000"/>
                </a:solidFill>
              </a:rPr>
              <a:t>State</a:t>
            </a:r>
          </a:p>
        </p:txBody>
      </p:sp>
      <p:sp>
        <p:nvSpPr>
          <p:cNvPr id="125998" name="AutoShape 6"/>
          <p:cNvSpPr>
            <a:spLocks noChangeArrowheads="1"/>
          </p:cNvSpPr>
          <p:nvPr/>
        </p:nvSpPr>
        <p:spPr bwMode="auto">
          <a:xfrm>
            <a:off x="109538" y="2473325"/>
            <a:ext cx="881062" cy="287338"/>
          </a:xfrm>
          <a:prstGeom prst="roundRect">
            <a:avLst>
              <a:gd name="adj" fmla="val 16667"/>
            </a:avLst>
          </a:prstGeom>
          <a:gradFill rotWithShape="1">
            <a:gsLst>
              <a:gs pos="0">
                <a:schemeClr val="bg1"/>
              </a:gs>
              <a:gs pos="100000">
                <a:srgbClr val="CCECFF"/>
              </a:gs>
            </a:gsLst>
            <a:path path="shape">
              <a:fillToRect l="50000" t="50000" r="50000" b="50000"/>
            </a:path>
          </a:gradFill>
          <a:ln w="9525" algn="ctr">
            <a:solidFill>
              <a:srgbClr val="000000"/>
            </a:solidFill>
            <a:round/>
            <a:headEnd/>
            <a:tailEnd/>
          </a:ln>
        </p:spPr>
        <p:txBody>
          <a:bodyPr lIns="0" tIns="0" rIns="0" bIns="0" anchor="ctr"/>
          <a:lstStyle/>
          <a:p>
            <a:pPr algn="ctr"/>
            <a:r>
              <a:rPr lang="en-US" sz="1400" b="1">
                <a:solidFill>
                  <a:srgbClr val="000000"/>
                </a:solidFill>
              </a:rPr>
              <a:t>Territorial</a:t>
            </a:r>
          </a:p>
        </p:txBody>
      </p:sp>
      <p:sp>
        <p:nvSpPr>
          <p:cNvPr id="125999" name="AutoShape 6"/>
          <p:cNvSpPr>
            <a:spLocks noChangeArrowheads="1"/>
          </p:cNvSpPr>
          <p:nvPr/>
        </p:nvSpPr>
        <p:spPr bwMode="auto">
          <a:xfrm>
            <a:off x="109538" y="2803525"/>
            <a:ext cx="881062" cy="287338"/>
          </a:xfrm>
          <a:prstGeom prst="roundRect">
            <a:avLst>
              <a:gd name="adj" fmla="val 16667"/>
            </a:avLst>
          </a:prstGeom>
          <a:gradFill rotWithShape="1">
            <a:gsLst>
              <a:gs pos="0">
                <a:schemeClr val="bg1"/>
              </a:gs>
              <a:gs pos="100000">
                <a:srgbClr val="CCECFF"/>
              </a:gs>
            </a:gsLst>
            <a:path path="shape">
              <a:fillToRect l="50000" t="50000" r="50000" b="50000"/>
            </a:path>
          </a:gradFill>
          <a:ln w="9525" algn="ctr">
            <a:solidFill>
              <a:srgbClr val="000000"/>
            </a:solidFill>
            <a:round/>
            <a:headEnd/>
            <a:tailEnd/>
          </a:ln>
        </p:spPr>
        <p:txBody>
          <a:bodyPr lIns="0" tIns="0" rIns="0" bIns="0" anchor="ctr"/>
          <a:lstStyle/>
          <a:p>
            <a:pPr algn="ctr"/>
            <a:r>
              <a:rPr lang="en-US" sz="1400" b="1">
                <a:solidFill>
                  <a:srgbClr val="000000"/>
                </a:solidFill>
              </a:rPr>
              <a:t>Tribal</a:t>
            </a:r>
          </a:p>
        </p:txBody>
      </p:sp>
      <p:sp>
        <p:nvSpPr>
          <p:cNvPr id="126000" name="AutoShape 6"/>
          <p:cNvSpPr>
            <a:spLocks noChangeArrowheads="1"/>
          </p:cNvSpPr>
          <p:nvPr/>
        </p:nvSpPr>
        <p:spPr bwMode="auto">
          <a:xfrm>
            <a:off x="109538" y="3133725"/>
            <a:ext cx="881062" cy="288925"/>
          </a:xfrm>
          <a:prstGeom prst="roundRect">
            <a:avLst>
              <a:gd name="adj" fmla="val 16667"/>
            </a:avLst>
          </a:prstGeom>
          <a:gradFill rotWithShape="1">
            <a:gsLst>
              <a:gs pos="0">
                <a:schemeClr val="bg1"/>
              </a:gs>
              <a:gs pos="100000">
                <a:srgbClr val="CCECFF"/>
              </a:gs>
            </a:gsLst>
            <a:path path="shape">
              <a:fillToRect l="50000" t="50000" r="50000" b="50000"/>
            </a:path>
          </a:gradFill>
          <a:ln w="9525" algn="ctr">
            <a:solidFill>
              <a:srgbClr val="000000"/>
            </a:solidFill>
            <a:round/>
            <a:headEnd/>
            <a:tailEnd/>
          </a:ln>
        </p:spPr>
        <p:txBody>
          <a:bodyPr lIns="0" tIns="0" rIns="0" bIns="0" anchor="ctr"/>
          <a:lstStyle/>
          <a:p>
            <a:pPr algn="ctr"/>
            <a:r>
              <a:rPr lang="en-US" sz="1400" b="1">
                <a:solidFill>
                  <a:srgbClr val="000000"/>
                </a:solidFill>
              </a:rPr>
              <a:t>Local</a:t>
            </a:r>
          </a:p>
        </p:txBody>
      </p:sp>
      <p:cxnSp>
        <p:nvCxnSpPr>
          <p:cNvPr id="126001" name="AutoShape 13"/>
          <p:cNvCxnSpPr>
            <a:cxnSpLocks noChangeShapeType="1"/>
            <a:endCxn id="125998" idx="3"/>
          </p:cNvCxnSpPr>
          <p:nvPr/>
        </p:nvCxnSpPr>
        <p:spPr bwMode="auto">
          <a:xfrm rot="10800000">
            <a:off x="990600" y="2617788"/>
            <a:ext cx="1276350" cy="830262"/>
          </a:xfrm>
          <a:prstGeom prst="bentConnector3">
            <a:avLst>
              <a:gd name="adj1" fmla="val 50000"/>
            </a:avLst>
          </a:prstGeom>
          <a:noFill/>
          <a:ln w="38100">
            <a:solidFill>
              <a:schemeClr val="accent1"/>
            </a:solidFill>
            <a:miter lim="800000"/>
            <a:headEnd type="triangle" w="med" len="med"/>
            <a:tailEnd type="triangle" w="med" len="med"/>
          </a:ln>
        </p:spPr>
      </p:cxnSp>
      <p:cxnSp>
        <p:nvCxnSpPr>
          <p:cNvPr id="126002" name="AutoShape 13"/>
          <p:cNvCxnSpPr>
            <a:cxnSpLocks noChangeShapeType="1"/>
            <a:endCxn id="125999" idx="3"/>
          </p:cNvCxnSpPr>
          <p:nvPr/>
        </p:nvCxnSpPr>
        <p:spPr bwMode="auto">
          <a:xfrm rot="10800000">
            <a:off x="990600" y="2947988"/>
            <a:ext cx="1276350" cy="500062"/>
          </a:xfrm>
          <a:prstGeom prst="bentConnector3">
            <a:avLst>
              <a:gd name="adj1" fmla="val 50000"/>
            </a:avLst>
          </a:prstGeom>
          <a:noFill/>
          <a:ln w="38100">
            <a:solidFill>
              <a:schemeClr val="accent1"/>
            </a:solidFill>
            <a:miter lim="800000"/>
            <a:headEnd type="triangle" w="med" len="med"/>
            <a:tailEnd type="triangle" w="med" len="med"/>
          </a:ln>
        </p:spPr>
      </p:cxnSp>
      <p:pic>
        <p:nvPicPr>
          <p:cNvPr id="126003" name="Picture 302" descr="Civil defense sirens, seven green flat horns stacked vertically on a single pole"/>
          <p:cNvPicPr>
            <a:picLocks noChangeAspect="1" noChangeArrowheads="1"/>
          </p:cNvPicPr>
          <p:nvPr/>
        </p:nvPicPr>
        <p:blipFill>
          <a:blip r:embed="rId10"/>
          <a:srcRect/>
          <a:stretch>
            <a:fillRect/>
          </a:stretch>
        </p:blipFill>
        <p:spPr bwMode="auto">
          <a:xfrm>
            <a:off x="7816850" y="4843463"/>
            <a:ext cx="449263" cy="719137"/>
          </a:xfrm>
          <a:prstGeom prst="rect">
            <a:avLst/>
          </a:prstGeom>
          <a:noFill/>
          <a:ln w="9525">
            <a:noFill/>
            <a:miter lim="800000"/>
            <a:headEnd/>
            <a:tailEnd/>
          </a:ln>
        </p:spPr>
      </p:pic>
      <p:pic>
        <p:nvPicPr>
          <p:cNvPr id="126004" name="Picture 307" descr="euro6b.jpg"/>
          <p:cNvPicPr>
            <a:picLocks noChangeAspect="1" noChangeArrowheads="1"/>
          </p:cNvPicPr>
          <p:nvPr/>
        </p:nvPicPr>
        <p:blipFill>
          <a:blip r:embed="rId11"/>
          <a:srcRect/>
          <a:stretch>
            <a:fillRect/>
          </a:stretch>
        </p:blipFill>
        <p:spPr bwMode="auto">
          <a:xfrm>
            <a:off x="7215188" y="4902200"/>
            <a:ext cx="449262" cy="484188"/>
          </a:xfrm>
          <a:prstGeom prst="rect">
            <a:avLst/>
          </a:prstGeom>
          <a:noFill/>
          <a:ln w="9525">
            <a:noFill/>
            <a:miter lim="800000"/>
            <a:headEnd/>
            <a:tailEnd/>
          </a:ln>
        </p:spPr>
      </p:pic>
      <p:sp>
        <p:nvSpPr>
          <p:cNvPr id="126005" name="Line 308"/>
          <p:cNvSpPr>
            <a:spLocks noChangeShapeType="1"/>
          </p:cNvSpPr>
          <p:nvPr/>
        </p:nvSpPr>
        <p:spPr bwMode="auto">
          <a:xfrm flipV="1">
            <a:off x="6016625" y="5092700"/>
            <a:ext cx="1292225" cy="190500"/>
          </a:xfrm>
          <a:prstGeom prst="line">
            <a:avLst/>
          </a:prstGeom>
          <a:noFill/>
          <a:ln w="9525">
            <a:solidFill>
              <a:schemeClr val="tx1"/>
            </a:solidFill>
            <a:round/>
            <a:headEnd/>
            <a:tailEnd type="triangle" w="med" len="med"/>
          </a:ln>
        </p:spPr>
        <p:txBody>
          <a:bodyPr wrap="none" anchor="ctr"/>
          <a:lstStyle/>
          <a:p>
            <a:endParaRPr lang="en-US"/>
          </a:p>
        </p:txBody>
      </p:sp>
      <p:sp>
        <p:nvSpPr>
          <p:cNvPr id="126006" name="AutoShape 12"/>
          <p:cNvSpPr>
            <a:spLocks noChangeArrowheads="1"/>
          </p:cNvSpPr>
          <p:nvPr/>
        </p:nvSpPr>
        <p:spPr bwMode="auto">
          <a:xfrm>
            <a:off x="4006850" y="5065713"/>
            <a:ext cx="2257425" cy="625475"/>
          </a:xfrm>
          <a:prstGeom prst="roundRect">
            <a:avLst>
              <a:gd name="adj" fmla="val 16667"/>
            </a:avLst>
          </a:prstGeom>
          <a:gradFill rotWithShape="1">
            <a:gsLst>
              <a:gs pos="0">
                <a:schemeClr val="bg1"/>
              </a:gs>
              <a:gs pos="100000">
                <a:srgbClr val="DDDDDD"/>
              </a:gs>
            </a:gsLst>
            <a:path path="shape">
              <a:fillToRect l="50000" t="50000" r="50000" b="50000"/>
            </a:path>
          </a:gradFill>
          <a:ln w="9525" algn="ctr">
            <a:solidFill>
              <a:srgbClr val="000000"/>
            </a:solidFill>
            <a:round/>
            <a:headEnd/>
            <a:tailEnd/>
          </a:ln>
        </p:spPr>
        <p:txBody>
          <a:bodyPr lIns="0" tIns="0" rIns="0" bIns="0" anchor="ctr"/>
          <a:lstStyle/>
          <a:p>
            <a:r>
              <a:rPr lang="en-US" sz="1400" b="1">
                <a:solidFill>
                  <a:srgbClr val="000000"/>
                </a:solidFill>
              </a:rPr>
              <a:t>State / Local Unique Alerting Systems</a:t>
            </a:r>
          </a:p>
        </p:txBody>
      </p:sp>
      <p:sp>
        <p:nvSpPr>
          <p:cNvPr id="126007" name="Rectangle 335"/>
          <p:cNvSpPr>
            <a:spLocks noChangeArrowheads="1"/>
          </p:cNvSpPr>
          <p:nvPr/>
        </p:nvSpPr>
        <p:spPr bwMode="auto">
          <a:xfrm>
            <a:off x="6991350" y="5311775"/>
            <a:ext cx="328613" cy="153988"/>
          </a:xfrm>
          <a:prstGeom prst="rect">
            <a:avLst/>
          </a:prstGeom>
          <a:solidFill>
            <a:schemeClr val="bg1"/>
          </a:solidFill>
          <a:ln w="9525">
            <a:noFill/>
            <a:miter lim="800000"/>
            <a:headEnd/>
            <a:tailEnd/>
          </a:ln>
        </p:spPr>
        <p:txBody>
          <a:bodyPr lIns="0" tIns="0" rIns="0" bIns="0">
            <a:spAutoFit/>
          </a:bodyPr>
          <a:lstStyle/>
          <a:p>
            <a:pPr algn="ctr"/>
            <a:r>
              <a:rPr lang="en-US" b="1">
                <a:solidFill>
                  <a:srgbClr val="000000"/>
                </a:solidFill>
              </a:rPr>
              <a:t>Siren</a:t>
            </a:r>
          </a:p>
        </p:txBody>
      </p:sp>
      <p:sp>
        <p:nvSpPr>
          <p:cNvPr id="126008" name="Rectangle 335"/>
          <p:cNvSpPr>
            <a:spLocks noChangeArrowheads="1"/>
          </p:cNvSpPr>
          <p:nvPr/>
        </p:nvSpPr>
        <p:spPr bwMode="auto">
          <a:xfrm>
            <a:off x="7032625" y="5634038"/>
            <a:ext cx="968375" cy="153987"/>
          </a:xfrm>
          <a:prstGeom prst="rect">
            <a:avLst/>
          </a:prstGeom>
          <a:solidFill>
            <a:schemeClr val="bg1"/>
          </a:solidFill>
          <a:ln w="9525">
            <a:noFill/>
            <a:miter lim="800000"/>
            <a:headEnd/>
            <a:tailEnd/>
          </a:ln>
        </p:spPr>
        <p:txBody>
          <a:bodyPr lIns="0" tIns="0" rIns="0" bIns="0">
            <a:spAutoFit/>
          </a:bodyPr>
          <a:lstStyle/>
          <a:p>
            <a:pPr algn="ctr"/>
            <a:r>
              <a:rPr lang="en-US" b="1">
                <a:solidFill>
                  <a:srgbClr val="000000"/>
                </a:solidFill>
              </a:rPr>
              <a:t>Digital Signage</a:t>
            </a:r>
          </a:p>
        </p:txBody>
      </p:sp>
      <p:sp>
        <p:nvSpPr>
          <p:cNvPr id="126009" name="Rectangle 335"/>
          <p:cNvSpPr>
            <a:spLocks noChangeArrowheads="1"/>
          </p:cNvSpPr>
          <p:nvPr/>
        </p:nvSpPr>
        <p:spPr bwMode="auto">
          <a:xfrm>
            <a:off x="6778625" y="5126038"/>
            <a:ext cx="328613" cy="153987"/>
          </a:xfrm>
          <a:prstGeom prst="rect">
            <a:avLst/>
          </a:prstGeom>
          <a:solidFill>
            <a:schemeClr val="bg1"/>
          </a:solidFill>
          <a:ln w="9525">
            <a:noFill/>
            <a:miter lim="800000"/>
            <a:headEnd/>
            <a:tailEnd/>
          </a:ln>
        </p:spPr>
        <p:txBody>
          <a:bodyPr lIns="0" tIns="0" rIns="0" bIns="0">
            <a:spAutoFit/>
          </a:bodyPr>
          <a:lstStyle/>
          <a:p>
            <a:pPr algn="ctr"/>
            <a:r>
              <a:rPr lang="en-US" b="1">
                <a:solidFill>
                  <a:srgbClr val="000000"/>
                </a:solidFill>
              </a:rPr>
              <a:t>ETN</a:t>
            </a:r>
          </a:p>
        </p:txBody>
      </p:sp>
      <p:sp>
        <p:nvSpPr>
          <p:cNvPr id="126010" name="Rectangle 335"/>
          <p:cNvSpPr>
            <a:spLocks noChangeArrowheads="1"/>
          </p:cNvSpPr>
          <p:nvPr/>
        </p:nvSpPr>
        <p:spPr bwMode="auto">
          <a:xfrm>
            <a:off x="6445250" y="4900613"/>
            <a:ext cx="633413" cy="153987"/>
          </a:xfrm>
          <a:prstGeom prst="rect">
            <a:avLst/>
          </a:prstGeom>
          <a:solidFill>
            <a:schemeClr val="bg1"/>
          </a:solidFill>
          <a:ln w="9525">
            <a:noFill/>
            <a:miter lim="800000"/>
            <a:headEnd/>
            <a:tailEnd/>
          </a:ln>
        </p:spPr>
        <p:txBody>
          <a:bodyPr lIns="0" tIns="0" rIns="0" bIns="0">
            <a:spAutoFit/>
          </a:bodyPr>
          <a:lstStyle/>
          <a:p>
            <a:pPr algn="ctr"/>
            <a:r>
              <a:rPr lang="en-US" b="1">
                <a:solidFill>
                  <a:srgbClr val="000000"/>
                </a:solidFill>
              </a:rPr>
              <a:t>FM RBDS</a:t>
            </a:r>
          </a:p>
        </p:txBody>
      </p:sp>
      <p:cxnSp>
        <p:nvCxnSpPr>
          <p:cNvPr id="126011" name="AutoShape 17"/>
          <p:cNvCxnSpPr>
            <a:cxnSpLocks noChangeShapeType="1"/>
          </p:cNvCxnSpPr>
          <p:nvPr/>
        </p:nvCxnSpPr>
        <p:spPr bwMode="auto">
          <a:xfrm>
            <a:off x="3733800" y="5397500"/>
            <a:ext cx="317500" cy="1588"/>
          </a:xfrm>
          <a:prstGeom prst="bentConnector3">
            <a:avLst>
              <a:gd name="adj1" fmla="val 50000"/>
            </a:avLst>
          </a:prstGeom>
          <a:noFill/>
          <a:ln w="38100">
            <a:solidFill>
              <a:schemeClr val="accent1"/>
            </a:solidFill>
            <a:miter lim="800000"/>
            <a:headEnd/>
            <a:tailEnd type="triangle" w="med" len="med"/>
          </a:ln>
        </p:spPr>
      </p:cxnSp>
      <p:pic>
        <p:nvPicPr>
          <p:cNvPr id="126012" name="Picture 348" descr="C:\Documents and Settings\wwitmer\Local Settings\Temporary Internet Files\Content.IE5\83613W1X\MC900208904[1].wmf"/>
          <p:cNvPicPr>
            <a:picLocks noChangeAspect="1" noChangeArrowheads="1"/>
          </p:cNvPicPr>
          <p:nvPr/>
        </p:nvPicPr>
        <p:blipFill>
          <a:blip r:embed="rId12"/>
          <a:srcRect/>
          <a:stretch>
            <a:fillRect/>
          </a:stretch>
        </p:blipFill>
        <p:spPr bwMode="auto">
          <a:xfrm>
            <a:off x="7372350" y="4614863"/>
            <a:ext cx="284163" cy="198437"/>
          </a:xfrm>
          <a:prstGeom prst="rect">
            <a:avLst/>
          </a:prstGeom>
          <a:noFill/>
          <a:ln w="9525">
            <a:noFill/>
            <a:miter lim="800000"/>
            <a:headEnd/>
            <a:tailEnd/>
          </a:ln>
        </p:spPr>
      </p:pic>
      <p:pic>
        <p:nvPicPr>
          <p:cNvPr id="126013" name="Picture 350" descr="http://RSK.imageg.net/graphics/product_images/pRS1C-4048016_rshalt1_t92.jpg"/>
          <p:cNvPicPr>
            <a:picLocks noChangeAspect="1" noChangeArrowheads="1"/>
          </p:cNvPicPr>
          <p:nvPr/>
        </p:nvPicPr>
        <p:blipFill>
          <a:blip r:embed="rId13"/>
          <a:srcRect/>
          <a:stretch>
            <a:fillRect/>
          </a:stretch>
        </p:blipFill>
        <p:spPr bwMode="auto">
          <a:xfrm>
            <a:off x="7639050" y="4181475"/>
            <a:ext cx="407988" cy="407988"/>
          </a:xfrm>
          <a:prstGeom prst="rect">
            <a:avLst/>
          </a:prstGeom>
          <a:noFill/>
          <a:ln w="9525">
            <a:noFill/>
            <a:miter lim="800000"/>
            <a:headEnd/>
            <a:tailEnd/>
          </a:ln>
        </p:spPr>
      </p:pic>
      <p:sp>
        <p:nvSpPr>
          <p:cNvPr id="126014" name="Rectangle 335"/>
          <p:cNvSpPr>
            <a:spLocks noChangeArrowheads="1"/>
          </p:cNvSpPr>
          <p:nvPr/>
        </p:nvSpPr>
        <p:spPr bwMode="auto">
          <a:xfrm>
            <a:off x="6640513" y="4562475"/>
            <a:ext cx="328612" cy="123825"/>
          </a:xfrm>
          <a:prstGeom prst="rect">
            <a:avLst/>
          </a:prstGeom>
          <a:solidFill>
            <a:schemeClr val="bg1"/>
          </a:solidFill>
          <a:ln w="9525">
            <a:noFill/>
            <a:miter lim="800000"/>
            <a:headEnd/>
            <a:tailEnd/>
          </a:ln>
        </p:spPr>
        <p:txBody>
          <a:bodyPr lIns="0" tIns="0" rIns="0" bIns="0">
            <a:spAutoFit/>
          </a:bodyPr>
          <a:lstStyle/>
          <a:p>
            <a:pPr algn="ctr"/>
            <a:r>
              <a:rPr lang="en-US" sz="800" b="1">
                <a:solidFill>
                  <a:srgbClr val="000000"/>
                </a:solidFill>
              </a:rPr>
              <a:t>NWS</a:t>
            </a:r>
            <a:endParaRPr lang="en-US" sz="800">
              <a:solidFill>
                <a:srgbClr val="000000"/>
              </a:solidFill>
            </a:endParaRPr>
          </a:p>
        </p:txBody>
      </p:sp>
      <p:sp>
        <p:nvSpPr>
          <p:cNvPr id="126015" name="Rectangle 334"/>
          <p:cNvSpPr>
            <a:spLocks noChangeArrowheads="1"/>
          </p:cNvSpPr>
          <p:nvPr/>
        </p:nvSpPr>
        <p:spPr bwMode="auto">
          <a:xfrm rot="-5400000">
            <a:off x="856456" y="2559844"/>
            <a:ext cx="1808163" cy="307975"/>
          </a:xfrm>
          <a:prstGeom prst="rect">
            <a:avLst/>
          </a:prstGeom>
          <a:noFill/>
          <a:ln w="9525">
            <a:noFill/>
            <a:miter lim="800000"/>
            <a:headEnd/>
            <a:tailEnd/>
          </a:ln>
        </p:spPr>
        <p:txBody>
          <a:bodyPr>
            <a:spAutoFit/>
          </a:bodyPr>
          <a:lstStyle/>
          <a:p>
            <a:pPr algn="ctr"/>
            <a:r>
              <a:rPr lang="en-US" sz="1400" b="1">
                <a:solidFill>
                  <a:srgbClr val="FF0000"/>
                </a:solidFill>
              </a:rPr>
              <a:t>CAP messages</a:t>
            </a:r>
          </a:p>
        </p:txBody>
      </p:sp>
      <p:sp>
        <p:nvSpPr>
          <p:cNvPr id="126016" name="Rectangle 334"/>
          <p:cNvSpPr>
            <a:spLocks noChangeArrowheads="1"/>
          </p:cNvSpPr>
          <p:nvPr/>
        </p:nvSpPr>
        <p:spPr bwMode="auto">
          <a:xfrm rot="5400000">
            <a:off x="2708275" y="3621088"/>
            <a:ext cx="1808163" cy="306387"/>
          </a:xfrm>
          <a:prstGeom prst="rect">
            <a:avLst/>
          </a:prstGeom>
          <a:noFill/>
          <a:ln w="9525">
            <a:noFill/>
            <a:miter lim="800000"/>
            <a:headEnd/>
            <a:tailEnd/>
          </a:ln>
        </p:spPr>
        <p:txBody>
          <a:bodyPr>
            <a:spAutoFit/>
          </a:bodyPr>
          <a:lstStyle/>
          <a:p>
            <a:pPr algn="ctr"/>
            <a:r>
              <a:rPr lang="en-US" sz="1400" b="1">
                <a:solidFill>
                  <a:srgbClr val="FF0000"/>
                </a:solidFill>
              </a:rPr>
              <a:t>CAP   messages</a:t>
            </a:r>
          </a:p>
        </p:txBody>
      </p:sp>
      <p:sp>
        <p:nvSpPr>
          <p:cNvPr id="126017" name="Text Box 339"/>
          <p:cNvSpPr txBox="1">
            <a:spLocks noChangeArrowheads="1"/>
          </p:cNvSpPr>
          <p:nvPr/>
        </p:nvSpPr>
        <p:spPr bwMode="auto">
          <a:xfrm>
            <a:off x="6688138" y="3014663"/>
            <a:ext cx="850900" cy="646112"/>
          </a:xfrm>
          <a:prstGeom prst="rect">
            <a:avLst/>
          </a:prstGeom>
          <a:solidFill>
            <a:schemeClr val="bg1"/>
          </a:solidFill>
          <a:ln w="9525" algn="ctr">
            <a:noFill/>
            <a:miter lim="800000"/>
            <a:headEnd/>
            <a:tailEnd/>
          </a:ln>
        </p:spPr>
        <p:txBody>
          <a:bodyPr>
            <a:spAutoFit/>
          </a:bodyPr>
          <a:lstStyle/>
          <a:p>
            <a:pPr algn="ctr"/>
            <a:r>
              <a:rPr lang="en-US" sz="900" b="1">
                <a:solidFill>
                  <a:srgbClr val="000000"/>
                </a:solidFill>
              </a:rPr>
              <a:t>Cellular and Commercial Mobile Networks</a:t>
            </a:r>
          </a:p>
        </p:txBody>
      </p:sp>
      <p:sp>
        <p:nvSpPr>
          <p:cNvPr id="126018" name="Text Box 335"/>
          <p:cNvSpPr txBox="1">
            <a:spLocks noChangeArrowheads="1"/>
          </p:cNvSpPr>
          <p:nvPr/>
        </p:nvSpPr>
        <p:spPr bwMode="auto">
          <a:xfrm>
            <a:off x="6892925" y="2132013"/>
            <a:ext cx="1895475" cy="549275"/>
          </a:xfrm>
          <a:prstGeom prst="rect">
            <a:avLst/>
          </a:prstGeom>
          <a:solidFill>
            <a:schemeClr val="bg1"/>
          </a:solidFill>
          <a:ln w="9525" algn="ctr">
            <a:noFill/>
            <a:miter lim="800000"/>
            <a:headEnd/>
            <a:tailEnd/>
          </a:ln>
        </p:spPr>
        <p:txBody>
          <a:bodyPr>
            <a:spAutoFit/>
          </a:bodyPr>
          <a:lstStyle/>
          <a:p>
            <a:r>
              <a:rPr lang="en-US" b="1">
                <a:solidFill>
                  <a:srgbClr val="000000"/>
                </a:solidFill>
              </a:rPr>
              <a:t>AM FM Satellite Radio;</a:t>
            </a:r>
          </a:p>
          <a:p>
            <a:r>
              <a:rPr lang="en-US" b="1">
                <a:solidFill>
                  <a:srgbClr val="000000"/>
                </a:solidFill>
              </a:rPr>
              <a:t>Digital, Analog, Cable, and Satellite TV</a:t>
            </a:r>
          </a:p>
        </p:txBody>
      </p:sp>
      <p:sp>
        <p:nvSpPr>
          <p:cNvPr id="126019" name="AutoShape 316"/>
          <p:cNvSpPr>
            <a:spLocks noChangeArrowheads="1"/>
          </p:cNvSpPr>
          <p:nvPr/>
        </p:nvSpPr>
        <p:spPr bwMode="auto">
          <a:xfrm rot="-514070">
            <a:off x="6716713" y="2938463"/>
            <a:ext cx="850900" cy="152400"/>
          </a:xfrm>
          <a:prstGeom prst="lightningBolt">
            <a:avLst/>
          </a:prstGeom>
          <a:solidFill>
            <a:schemeClr val="accent1"/>
          </a:solidFill>
          <a:ln w="9525" algn="ctr">
            <a:noFill/>
            <a:miter lim="800000"/>
            <a:headEnd/>
            <a:tailEnd/>
          </a:ln>
        </p:spPr>
        <p:txBody>
          <a:bodyPr wrap="none" anchor="ctr"/>
          <a:lstStyle/>
          <a:p>
            <a:endParaRPr lang="en-US">
              <a:solidFill>
                <a:srgbClr val="000000"/>
              </a:solidFill>
            </a:endParaRPr>
          </a:p>
        </p:txBody>
      </p:sp>
      <p:graphicFrame>
        <p:nvGraphicFramePr>
          <p:cNvPr id="125956" name="Object 4"/>
          <p:cNvGraphicFramePr>
            <a:graphicFrameLocks noChangeAspect="1"/>
          </p:cNvGraphicFramePr>
          <p:nvPr/>
        </p:nvGraphicFramePr>
        <p:xfrm>
          <a:off x="6559550" y="3030538"/>
          <a:ext cx="284163" cy="501650"/>
        </p:xfrm>
        <a:graphic>
          <a:graphicData uri="http://schemas.openxmlformats.org/presentationml/2006/ole">
            <p:oleObj spid="_x0000_s125956" name="Visio" r:id="rId14" imgW="376733" imgH="779114" progId="Visio.Drawing.11">
              <p:embed/>
            </p:oleObj>
          </a:graphicData>
        </a:graphic>
      </p:graphicFrame>
      <p:graphicFrame>
        <p:nvGraphicFramePr>
          <p:cNvPr id="125957" name="Object 5"/>
          <p:cNvGraphicFramePr>
            <a:graphicFrameLocks noChangeAspect="1"/>
          </p:cNvGraphicFramePr>
          <p:nvPr/>
        </p:nvGraphicFramePr>
        <p:xfrm>
          <a:off x="6673850" y="1839913"/>
          <a:ext cx="284163" cy="501650"/>
        </p:xfrm>
        <a:graphic>
          <a:graphicData uri="http://schemas.openxmlformats.org/presentationml/2006/ole">
            <p:oleObj spid="_x0000_s125957" name="Visio" r:id="rId15" imgW="376733" imgH="779114" progId="Visio.Drawing.11">
              <p:embed/>
            </p:oleObj>
          </a:graphicData>
        </a:graphic>
      </p:graphicFrame>
      <p:grpSp>
        <p:nvGrpSpPr>
          <p:cNvPr id="126020" name="Group 142"/>
          <p:cNvGrpSpPr>
            <a:grpSpLocks/>
          </p:cNvGrpSpPr>
          <p:nvPr/>
        </p:nvGrpSpPr>
        <p:grpSpPr bwMode="auto">
          <a:xfrm>
            <a:off x="77788" y="4048125"/>
            <a:ext cx="1468437" cy="1247775"/>
            <a:chOff x="78443" y="4048125"/>
            <a:chExt cx="1467522" cy="1247394"/>
          </a:xfrm>
        </p:grpSpPr>
        <p:pic>
          <p:nvPicPr>
            <p:cNvPr id="126035" name="Picture 10"/>
            <p:cNvPicPr>
              <a:picLocks noChangeAspect="1" noChangeArrowheads="1"/>
            </p:cNvPicPr>
            <p:nvPr/>
          </p:nvPicPr>
          <p:blipFill>
            <a:blip r:embed="rId16"/>
            <a:srcRect/>
            <a:stretch>
              <a:fillRect/>
            </a:stretch>
          </p:blipFill>
          <p:spPr bwMode="auto">
            <a:xfrm>
              <a:off x="78443" y="4048125"/>
              <a:ext cx="1467522" cy="1247394"/>
            </a:xfrm>
            <a:prstGeom prst="rect">
              <a:avLst/>
            </a:prstGeom>
            <a:noFill/>
            <a:ln w="9525">
              <a:noFill/>
              <a:miter lim="800000"/>
              <a:headEnd/>
              <a:tailEnd/>
            </a:ln>
          </p:spPr>
        </p:pic>
        <p:sp>
          <p:nvSpPr>
            <p:cNvPr id="98" name="Rectangle 97"/>
            <p:cNvSpPr/>
            <p:nvPr/>
          </p:nvSpPr>
          <p:spPr bwMode="auto">
            <a:xfrm>
              <a:off x="238680" y="4143346"/>
              <a:ext cx="1142288" cy="723679"/>
            </a:xfrm>
            <a:prstGeom prst="rect">
              <a:avLst/>
            </a:prstGeom>
            <a:solidFill>
              <a:schemeClr val="accent1">
                <a:lumMod val="75000"/>
              </a:schemeClr>
            </a:solidFill>
            <a:ln w="9525" cap="flat" cmpd="sng" algn="ctr">
              <a:solidFill>
                <a:schemeClr val="tx1"/>
              </a:solidFill>
              <a:prstDash val="solid"/>
              <a:round/>
              <a:headEnd type="none" w="med" len="med"/>
              <a:tailEnd type="triangle" w="med" len="med"/>
            </a:ln>
            <a:effectLst/>
          </p:spPr>
          <p:txBody>
            <a:bodyPr lIns="0" tIns="45713" rIns="0" bIns="45713" anchor="ctr"/>
            <a:lstStyle/>
            <a:p>
              <a:pPr algn="ctr">
                <a:defRPr/>
              </a:pPr>
              <a:r>
                <a:rPr lang="en-US" b="1" dirty="0">
                  <a:solidFill>
                    <a:schemeClr val="bg1"/>
                  </a:solidFill>
                </a:rPr>
                <a:t>IPAWS compliant CAP Alert Origination Tools</a:t>
              </a:r>
            </a:p>
          </p:txBody>
        </p:sp>
      </p:grpSp>
      <p:cxnSp>
        <p:nvCxnSpPr>
          <p:cNvPr id="126021" name="Elbow Connector 344"/>
          <p:cNvCxnSpPr>
            <a:cxnSpLocks noChangeShapeType="1"/>
          </p:cNvCxnSpPr>
          <p:nvPr/>
        </p:nvCxnSpPr>
        <p:spPr bwMode="auto">
          <a:xfrm flipV="1">
            <a:off x="1381125" y="3448050"/>
            <a:ext cx="742950" cy="1028700"/>
          </a:xfrm>
          <a:prstGeom prst="bentConnector3">
            <a:avLst>
              <a:gd name="adj1" fmla="val 50000"/>
            </a:avLst>
          </a:prstGeom>
          <a:noFill/>
          <a:ln w="38100">
            <a:solidFill>
              <a:schemeClr val="accent1"/>
            </a:solidFill>
            <a:prstDash val="sysDash"/>
            <a:miter lim="800000"/>
            <a:headEnd type="triangle" w="med" len="med"/>
            <a:tailEnd type="triangle" w="med" len="med"/>
          </a:ln>
        </p:spPr>
      </p:cxnSp>
      <p:sp>
        <p:nvSpPr>
          <p:cNvPr id="83" name="Can 82"/>
          <p:cNvSpPr/>
          <p:nvPr/>
        </p:nvSpPr>
        <p:spPr bwMode="auto">
          <a:xfrm>
            <a:off x="2171700" y="2981325"/>
            <a:ext cx="1104900" cy="800100"/>
          </a:xfrm>
          <a:prstGeom prst="can">
            <a:avLst/>
          </a:prstGeom>
          <a:blipFill>
            <a:blip r:embed="rId17" cstate="print"/>
            <a:stretch>
              <a:fillRect/>
            </a:stretch>
          </a:blipFill>
          <a:ln w="9525" cap="flat" cmpd="sng" algn="ctr">
            <a:solidFill>
              <a:schemeClr val="accent5">
                <a:lumMod val="50000"/>
              </a:schemeClr>
            </a:solidFill>
            <a:prstDash val="solid"/>
            <a:round/>
            <a:headEnd type="none" w="med" len="med"/>
            <a:tailEnd type="none" w="med" len="med"/>
          </a:ln>
          <a:effectLst/>
        </p:spPr>
        <p:txBody>
          <a:bodyPr lIns="0" tIns="45713" rIns="91427" bIns="45713"/>
          <a:lstStyle/>
          <a:p>
            <a:pPr>
              <a:defRPr/>
            </a:pPr>
            <a:endParaRPr lang="en-US" dirty="0"/>
          </a:p>
        </p:txBody>
      </p:sp>
      <p:sp>
        <p:nvSpPr>
          <p:cNvPr id="85" name="Can 84"/>
          <p:cNvSpPr/>
          <p:nvPr/>
        </p:nvSpPr>
        <p:spPr bwMode="auto">
          <a:xfrm>
            <a:off x="2124075" y="3076575"/>
            <a:ext cx="1104900" cy="800100"/>
          </a:xfrm>
          <a:prstGeom prst="can">
            <a:avLst/>
          </a:prstGeom>
          <a:blipFill>
            <a:blip r:embed="rId17" cstate="print"/>
            <a:stretch>
              <a:fillRect/>
            </a:stretch>
          </a:blipFill>
          <a:ln w="9525" cap="flat" cmpd="sng" algn="ctr">
            <a:solidFill>
              <a:schemeClr val="accent5">
                <a:lumMod val="50000"/>
              </a:schemeClr>
            </a:solidFill>
            <a:prstDash val="solid"/>
            <a:round/>
            <a:headEnd type="none" w="med" len="med"/>
            <a:tailEnd type="none" w="med" len="med"/>
          </a:ln>
          <a:effectLst/>
        </p:spPr>
        <p:txBody>
          <a:bodyPr tIns="45713" rIns="91427" bIns="45713"/>
          <a:lstStyle/>
          <a:p>
            <a:pPr algn="ctr">
              <a:defRPr/>
            </a:pPr>
            <a:r>
              <a:rPr lang="en-US" sz="1600" b="1" dirty="0">
                <a:solidFill>
                  <a:srgbClr val="FFFFFF"/>
                </a:solidFill>
              </a:rPr>
              <a:t>IPAWS OPEN</a:t>
            </a:r>
          </a:p>
        </p:txBody>
      </p:sp>
      <p:sp>
        <p:nvSpPr>
          <p:cNvPr id="126024" name="Text Box 3"/>
          <p:cNvSpPr txBox="1">
            <a:spLocks noChangeArrowheads="1"/>
          </p:cNvSpPr>
          <p:nvPr/>
        </p:nvSpPr>
        <p:spPr bwMode="auto">
          <a:xfrm>
            <a:off x="73025" y="1106488"/>
            <a:ext cx="1804988" cy="4838700"/>
          </a:xfrm>
          <a:prstGeom prst="rect">
            <a:avLst/>
          </a:prstGeom>
          <a:noFill/>
          <a:ln w="9525" algn="ctr">
            <a:solidFill>
              <a:schemeClr val="tx1"/>
            </a:solidFill>
            <a:prstDash val="lgDash"/>
            <a:miter lim="800000"/>
            <a:headEnd/>
            <a:tailEnd/>
          </a:ln>
        </p:spPr>
        <p:txBody>
          <a:bodyPr/>
          <a:lstStyle/>
          <a:p>
            <a:r>
              <a:rPr lang="en-US" sz="1600" b="1">
                <a:solidFill>
                  <a:srgbClr val="000000"/>
                </a:solidFill>
              </a:rPr>
              <a:t>Alerting Authorities</a:t>
            </a:r>
          </a:p>
          <a:p>
            <a:endParaRPr lang="en-US" sz="1600" b="1">
              <a:solidFill>
                <a:srgbClr val="000000"/>
              </a:solidFill>
            </a:endParaRPr>
          </a:p>
          <a:p>
            <a:endParaRPr lang="en-US" sz="1600" b="1">
              <a:solidFill>
                <a:srgbClr val="000000"/>
              </a:solidFill>
            </a:endParaRPr>
          </a:p>
          <a:p>
            <a:endParaRPr lang="en-US" sz="1600" b="1">
              <a:solidFill>
                <a:srgbClr val="000000"/>
              </a:solidFill>
            </a:endParaRPr>
          </a:p>
          <a:p>
            <a:endParaRPr lang="en-US" sz="1600" b="1">
              <a:solidFill>
                <a:srgbClr val="000000"/>
              </a:solidFill>
            </a:endParaRPr>
          </a:p>
          <a:p>
            <a:endParaRPr lang="en-US" sz="1600" b="1">
              <a:solidFill>
                <a:srgbClr val="000000"/>
              </a:solidFill>
            </a:endParaRPr>
          </a:p>
          <a:p>
            <a:endParaRPr lang="en-US" sz="1600" b="1">
              <a:solidFill>
                <a:srgbClr val="000000"/>
              </a:solidFill>
            </a:endParaRPr>
          </a:p>
          <a:p>
            <a:endParaRPr lang="en-US" sz="1600" b="1">
              <a:solidFill>
                <a:srgbClr val="000000"/>
              </a:solidFill>
            </a:endParaRPr>
          </a:p>
          <a:p>
            <a:endParaRPr lang="en-US" sz="1600" b="1">
              <a:solidFill>
                <a:srgbClr val="000000"/>
              </a:solidFill>
            </a:endParaRPr>
          </a:p>
          <a:p>
            <a:endParaRPr lang="en-US" sz="1600" b="1">
              <a:solidFill>
                <a:srgbClr val="000000"/>
              </a:solidFill>
            </a:endParaRPr>
          </a:p>
          <a:p>
            <a:endParaRPr lang="en-US" sz="1600" b="1">
              <a:solidFill>
                <a:srgbClr val="000000"/>
              </a:solidFill>
            </a:endParaRPr>
          </a:p>
          <a:p>
            <a:endParaRPr lang="en-US" sz="1600" b="1">
              <a:solidFill>
                <a:srgbClr val="000000"/>
              </a:solidFill>
            </a:endParaRPr>
          </a:p>
          <a:p>
            <a:endParaRPr lang="en-US" sz="1600" b="1">
              <a:solidFill>
                <a:srgbClr val="000000"/>
              </a:solidFill>
            </a:endParaRPr>
          </a:p>
          <a:p>
            <a:endParaRPr lang="en-US" sz="1600" b="1">
              <a:solidFill>
                <a:srgbClr val="000000"/>
              </a:solidFill>
            </a:endParaRPr>
          </a:p>
          <a:p>
            <a:endParaRPr lang="en-US" sz="1600" b="1">
              <a:solidFill>
                <a:srgbClr val="000000"/>
              </a:solidFill>
            </a:endParaRPr>
          </a:p>
          <a:p>
            <a:endParaRPr lang="en-US" sz="1600" b="1">
              <a:solidFill>
                <a:srgbClr val="000000"/>
              </a:solidFill>
            </a:endParaRPr>
          </a:p>
          <a:p>
            <a:pPr algn="ctr"/>
            <a:r>
              <a:rPr lang="en-US" sz="1400" b="1">
                <a:solidFill>
                  <a:srgbClr val="000000"/>
                </a:solidFill>
              </a:rPr>
              <a:t>IPAWS compliant CAP Alert Origination Tools</a:t>
            </a:r>
          </a:p>
        </p:txBody>
      </p:sp>
      <p:grpSp>
        <p:nvGrpSpPr>
          <p:cNvPr id="126025" name="Group 85"/>
          <p:cNvGrpSpPr>
            <a:grpSpLocks/>
          </p:cNvGrpSpPr>
          <p:nvPr/>
        </p:nvGrpSpPr>
        <p:grpSpPr bwMode="auto">
          <a:xfrm>
            <a:off x="7451725" y="2779713"/>
            <a:ext cx="776288" cy="736600"/>
            <a:chOff x="7451725" y="2779713"/>
            <a:chExt cx="776288" cy="736600"/>
          </a:xfrm>
        </p:grpSpPr>
        <p:pic>
          <p:nvPicPr>
            <p:cNvPr id="126032" name="Picture 356" descr="http://t3.gstatic.com/images?q=tbn:I1Zf96FCU9WPNM:http://www.phonemag.com/blog/wp-content/uploads/2008/01/blackberry_8800.jpg">
              <a:hlinkClick r:id="rId18"/>
            </p:cNvPr>
            <p:cNvPicPr>
              <a:picLocks noChangeAspect="1" noChangeArrowheads="1"/>
            </p:cNvPicPr>
            <p:nvPr/>
          </p:nvPicPr>
          <p:blipFill>
            <a:blip r:embed="rId19"/>
            <a:srcRect/>
            <a:stretch>
              <a:fillRect/>
            </a:stretch>
          </p:blipFill>
          <p:spPr bwMode="auto">
            <a:xfrm>
              <a:off x="7810500" y="2779713"/>
              <a:ext cx="417513" cy="438150"/>
            </a:xfrm>
            <a:prstGeom prst="rect">
              <a:avLst/>
            </a:prstGeom>
            <a:noFill/>
            <a:ln w="9525">
              <a:noFill/>
              <a:miter lim="800000"/>
              <a:headEnd/>
              <a:tailEnd/>
            </a:ln>
          </p:spPr>
        </p:pic>
        <p:pic>
          <p:nvPicPr>
            <p:cNvPr id="126033" name="Picture 354" descr="http://t0.gstatic.com/images?q=tbn:vms897YQY39W8M:http://malavrock.files.wordpress.com/2009/01/cell-phone.jpg">
              <a:hlinkClick r:id="rId20"/>
            </p:cNvPr>
            <p:cNvPicPr>
              <a:picLocks noChangeAspect="1" noChangeArrowheads="1"/>
            </p:cNvPicPr>
            <p:nvPr/>
          </p:nvPicPr>
          <p:blipFill>
            <a:blip r:embed="rId21"/>
            <a:srcRect l="2589" t="2078" r="2473" b="1260"/>
            <a:stretch>
              <a:fillRect/>
            </a:stretch>
          </p:blipFill>
          <p:spPr bwMode="auto">
            <a:xfrm>
              <a:off x="7451725" y="2860675"/>
              <a:ext cx="365125" cy="493713"/>
            </a:xfrm>
            <a:prstGeom prst="rect">
              <a:avLst/>
            </a:prstGeom>
            <a:noFill/>
            <a:ln w="9525">
              <a:solidFill>
                <a:schemeClr val="bg1"/>
              </a:solidFill>
              <a:miter lim="800000"/>
              <a:headEnd/>
              <a:tailEnd/>
            </a:ln>
          </p:spPr>
        </p:pic>
        <p:pic>
          <p:nvPicPr>
            <p:cNvPr id="126034" name="Picture 358" descr="http://t3.gstatic.com/images?q=tbn:f-QLBf2RxoxO_M:http://www.mozami.net/blog/wp-content/uploads/iphone.jpg">
              <a:hlinkClick r:id="rId22"/>
            </p:cNvPr>
            <p:cNvPicPr>
              <a:picLocks noChangeAspect="1" noChangeArrowheads="1"/>
            </p:cNvPicPr>
            <p:nvPr/>
          </p:nvPicPr>
          <p:blipFill>
            <a:blip r:embed="rId23"/>
            <a:srcRect/>
            <a:stretch>
              <a:fillRect/>
            </a:stretch>
          </p:blipFill>
          <p:spPr bwMode="auto">
            <a:xfrm>
              <a:off x="7720013" y="3208338"/>
              <a:ext cx="444500" cy="307975"/>
            </a:xfrm>
            <a:prstGeom prst="rect">
              <a:avLst/>
            </a:prstGeom>
            <a:noFill/>
            <a:ln w="9525">
              <a:noFill/>
              <a:miter lim="800000"/>
              <a:headEnd/>
              <a:tailEnd/>
            </a:ln>
          </p:spPr>
        </p:pic>
      </p:grpSp>
      <p:grpSp>
        <p:nvGrpSpPr>
          <p:cNvPr id="126026" name="Group 83"/>
          <p:cNvGrpSpPr>
            <a:grpSpLocks/>
          </p:cNvGrpSpPr>
          <p:nvPr/>
        </p:nvGrpSpPr>
        <p:grpSpPr bwMode="auto">
          <a:xfrm>
            <a:off x="7877175" y="1187450"/>
            <a:ext cx="966788" cy="1042988"/>
            <a:chOff x="7877175" y="1187450"/>
            <a:chExt cx="966905" cy="1042988"/>
          </a:xfrm>
        </p:grpSpPr>
        <p:grpSp>
          <p:nvGrpSpPr>
            <p:cNvPr id="126027" name="Group 81"/>
            <p:cNvGrpSpPr>
              <a:grpSpLocks/>
            </p:cNvGrpSpPr>
            <p:nvPr/>
          </p:nvGrpSpPr>
          <p:grpSpPr bwMode="auto">
            <a:xfrm>
              <a:off x="7877175" y="1187450"/>
              <a:ext cx="765175" cy="976313"/>
              <a:chOff x="7877175" y="1187450"/>
              <a:chExt cx="765175" cy="976313"/>
            </a:xfrm>
          </p:grpSpPr>
          <p:grpSp>
            <p:nvGrpSpPr>
              <p:cNvPr id="126029" name="Group 303"/>
              <p:cNvGrpSpPr>
                <a:grpSpLocks/>
              </p:cNvGrpSpPr>
              <p:nvPr/>
            </p:nvGrpSpPr>
            <p:grpSpPr bwMode="auto">
              <a:xfrm>
                <a:off x="7877175" y="1187450"/>
                <a:ext cx="765175" cy="976313"/>
                <a:chOff x="3930" y="932"/>
                <a:chExt cx="642" cy="791"/>
              </a:xfrm>
            </p:grpSpPr>
            <p:graphicFrame>
              <p:nvGraphicFramePr>
                <p:cNvPr id="125955" name="Object 304"/>
                <p:cNvGraphicFramePr>
                  <a:graphicFrameLocks noChangeAspect="1"/>
                </p:cNvGraphicFramePr>
                <p:nvPr/>
              </p:nvGraphicFramePr>
              <p:xfrm>
                <a:off x="3930" y="932"/>
                <a:ext cx="642" cy="791"/>
              </p:xfrm>
              <a:graphic>
                <a:graphicData uri="http://schemas.openxmlformats.org/presentationml/2006/ole">
                  <p:oleObj spid="_x0000_s125955" name="Visio" r:id="rId24" imgW="1018438" imgH="1255874" progId="Visio.Drawing.11">
                    <p:embed/>
                  </p:oleObj>
                </a:graphicData>
              </a:graphic>
            </p:graphicFrame>
            <p:pic>
              <p:nvPicPr>
                <p:cNvPr id="126031" name="Picture 305" descr="vs_fairchild_television_010506"/>
                <p:cNvPicPr>
                  <a:picLocks noChangeAspect="1" noChangeArrowheads="1"/>
                </p:cNvPicPr>
                <p:nvPr/>
              </p:nvPicPr>
              <p:blipFill>
                <a:blip r:embed="rId25"/>
                <a:srcRect/>
                <a:stretch>
                  <a:fillRect/>
                </a:stretch>
              </p:blipFill>
              <p:spPr bwMode="auto">
                <a:xfrm>
                  <a:off x="4000" y="1238"/>
                  <a:ext cx="502" cy="395"/>
                </a:xfrm>
                <a:prstGeom prst="rect">
                  <a:avLst/>
                </a:prstGeom>
                <a:noFill/>
                <a:ln w="9525">
                  <a:noFill/>
                  <a:miter lim="800000"/>
                  <a:headEnd/>
                  <a:tailEnd/>
                </a:ln>
              </p:spPr>
            </p:pic>
          </p:grpSp>
          <p:sp>
            <p:nvSpPr>
              <p:cNvPr id="126030" name="Rectangle 349"/>
              <p:cNvSpPr>
                <a:spLocks noChangeArrowheads="1"/>
              </p:cNvSpPr>
              <p:nvPr/>
            </p:nvSpPr>
            <p:spPr bwMode="auto">
              <a:xfrm>
                <a:off x="7958138" y="1955800"/>
                <a:ext cx="584200" cy="79375"/>
              </a:xfrm>
              <a:prstGeom prst="rect">
                <a:avLst/>
              </a:prstGeom>
              <a:solidFill>
                <a:srgbClr val="FF0000"/>
              </a:solidFill>
              <a:ln w="9525" algn="ctr">
                <a:noFill/>
                <a:round/>
                <a:headEnd/>
                <a:tailEnd type="triangle" w="med" len="med"/>
              </a:ln>
            </p:spPr>
            <p:txBody>
              <a:bodyPr lIns="0" tIns="0" rIns="0" bIns="0"/>
              <a:lstStyle/>
              <a:p>
                <a:pPr algn="ctr"/>
                <a:r>
                  <a:rPr lang="en-US" sz="500">
                    <a:solidFill>
                      <a:srgbClr val="FFFFFF"/>
                    </a:solidFill>
                  </a:rPr>
                  <a:t>Emergency</a:t>
                </a:r>
              </a:p>
            </p:txBody>
          </p:sp>
        </p:grpSp>
        <p:pic>
          <p:nvPicPr>
            <p:cNvPr id="126028" name="Picture 306"/>
            <p:cNvPicPr>
              <a:picLocks noChangeAspect="1" noChangeArrowheads="1"/>
            </p:cNvPicPr>
            <p:nvPr/>
          </p:nvPicPr>
          <p:blipFill>
            <a:blip r:embed="rId26"/>
            <a:srcRect/>
            <a:stretch>
              <a:fillRect/>
            </a:stretch>
          </p:blipFill>
          <p:spPr bwMode="auto">
            <a:xfrm>
              <a:off x="8424980" y="1905000"/>
              <a:ext cx="419100" cy="32543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Line 69"/>
          <p:cNvSpPr>
            <a:spLocks noChangeShapeType="1"/>
          </p:cNvSpPr>
          <p:nvPr/>
        </p:nvSpPr>
        <p:spPr bwMode="auto">
          <a:xfrm>
            <a:off x="1295400" y="768350"/>
            <a:ext cx="0" cy="6070600"/>
          </a:xfrm>
          <a:prstGeom prst="line">
            <a:avLst/>
          </a:prstGeom>
          <a:noFill/>
          <a:ln w="12700" algn="ctr">
            <a:solidFill>
              <a:schemeClr val="bg2"/>
            </a:solidFill>
            <a:prstDash val="sysDot"/>
            <a:round/>
            <a:headEnd/>
            <a:tailEnd/>
          </a:ln>
        </p:spPr>
        <p:txBody>
          <a:bodyPr/>
          <a:lstStyle/>
          <a:p>
            <a:endParaRPr lang="en-US"/>
          </a:p>
        </p:txBody>
      </p:sp>
      <p:sp>
        <p:nvSpPr>
          <p:cNvPr id="142" name="Line 71"/>
          <p:cNvSpPr>
            <a:spLocks noChangeShapeType="1"/>
          </p:cNvSpPr>
          <p:nvPr/>
        </p:nvSpPr>
        <p:spPr bwMode="auto">
          <a:xfrm>
            <a:off x="2286000" y="787400"/>
            <a:ext cx="0" cy="6070600"/>
          </a:xfrm>
          <a:prstGeom prst="line">
            <a:avLst/>
          </a:prstGeom>
          <a:noFill/>
          <a:ln w="12700" algn="ctr">
            <a:solidFill>
              <a:schemeClr val="bg2">
                <a:lumMod val="40000"/>
                <a:lumOff val="60000"/>
              </a:schemeClr>
            </a:solidFill>
            <a:prstDash val="sysDot"/>
            <a:round/>
            <a:headEnd/>
            <a:tailEnd/>
          </a:ln>
        </p:spPr>
        <p:txBody>
          <a:bodyPr/>
          <a:lstStyle/>
          <a:p>
            <a:pPr>
              <a:defRPr/>
            </a:pPr>
            <a:endParaRPr lang="en-US" sz="1800">
              <a:solidFill>
                <a:srgbClr val="000000"/>
              </a:solidFill>
            </a:endParaRPr>
          </a:p>
        </p:txBody>
      </p:sp>
      <p:sp>
        <p:nvSpPr>
          <p:cNvPr id="128003" name="Rectangle 37"/>
          <p:cNvSpPr>
            <a:spLocks noChangeArrowheads="1"/>
          </p:cNvSpPr>
          <p:nvPr/>
        </p:nvSpPr>
        <p:spPr bwMode="auto">
          <a:xfrm>
            <a:off x="0" y="2535238"/>
            <a:ext cx="1292225" cy="1884362"/>
          </a:xfrm>
          <a:prstGeom prst="rect">
            <a:avLst/>
          </a:prstGeom>
          <a:solidFill>
            <a:schemeClr val="bg2">
              <a:alpha val="36862"/>
            </a:schemeClr>
          </a:solidFill>
          <a:ln w="9525">
            <a:noFill/>
            <a:miter lim="800000"/>
            <a:headEnd/>
            <a:tailEnd/>
          </a:ln>
        </p:spPr>
        <p:txBody>
          <a:bodyPr anchor="ctr" anchorCtr="1"/>
          <a:lstStyle/>
          <a:p>
            <a:pPr>
              <a:spcBef>
                <a:spcPct val="100000"/>
              </a:spcBef>
              <a:buClr>
                <a:srgbClr val="0B1F65"/>
              </a:buClr>
            </a:pPr>
            <a:r>
              <a:rPr lang="en-US" sz="1600" b="1">
                <a:solidFill>
                  <a:srgbClr val="000000"/>
                </a:solidFill>
              </a:rPr>
              <a:t>IPAWS Aggregator </a:t>
            </a:r>
          </a:p>
          <a:p>
            <a:pPr>
              <a:spcBef>
                <a:spcPct val="100000"/>
              </a:spcBef>
              <a:buClr>
                <a:srgbClr val="0B1F65"/>
              </a:buClr>
            </a:pPr>
            <a:r>
              <a:rPr lang="en-US" sz="1600" b="1">
                <a:solidFill>
                  <a:srgbClr val="000000"/>
                </a:solidFill>
              </a:rPr>
              <a:t>  (includes       	CMAS)</a:t>
            </a:r>
          </a:p>
        </p:txBody>
      </p:sp>
      <p:sp>
        <p:nvSpPr>
          <p:cNvPr id="128004" name="Rectangle 2"/>
          <p:cNvSpPr>
            <a:spLocks noChangeArrowheads="1"/>
          </p:cNvSpPr>
          <p:nvPr/>
        </p:nvSpPr>
        <p:spPr bwMode="auto">
          <a:xfrm>
            <a:off x="1285875" y="31750"/>
            <a:ext cx="2141538" cy="355600"/>
          </a:xfrm>
          <a:prstGeom prst="rect">
            <a:avLst/>
          </a:prstGeom>
          <a:solidFill>
            <a:srgbClr val="6699FF"/>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1200" b="1">
                <a:solidFill>
                  <a:srgbClr val="FFFFFF"/>
                </a:solidFill>
              </a:rPr>
              <a:t>FY09</a:t>
            </a:r>
          </a:p>
        </p:txBody>
      </p:sp>
      <p:sp>
        <p:nvSpPr>
          <p:cNvPr id="128005" name="Rectangle 3"/>
          <p:cNvSpPr>
            <a:spLocks noChangeArrowheads="1"/>
          </p:cNvSpPr>
          <p:nvPr/>
        </p:nvSpPr>
        <p:spPr bwMode="auto">
          <a:xfrm>
            <a:off x="3417888" y="31750"/>
            <a:ext cx="2189162" cy="355600"/>
          </a:xfrm>
          <a:prstGeom prst="rect">
            <a:avLst/>
          </a:prstGeom>
          <a:solidFill>
            <a:srgbClr val="6699FF"/>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1200" b="1">
                <a:solidFill>
                  <a:srgbClr val="FFFFFF"/>
                </a:solidFill>
              </a:rPr>
              <a:t>FY10</a:t>
            </a:r>
          </a:p>
        </p:txBody>
      </p:sp>
      <p:sp>
        <p:nvSpPr>
          <p:cNvPr id="128006" name="Rectangle 4"/>
          <p:cNvSpPr>
            <a:spLocks noChangeArrowheads="1"/>
          </p:cNvSpPr>
          <p:nvPr/>
        </p:nvSpPr>
        <p:spPr bwMode="auto">
          <a:xfrm>
            <a:off x="5562600" y="31750"/>
            <a:ext cx="2273300" cy="355600"/>
          </a:xfrm>
          <a:prstGeom prst="rect">
            <a:avLst/>
          </a:prstGeom>
          <a:solidFill>
            <a:srgbClr val="6699FF"/>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1200" b="1">
                <a:solidFill>
                  <a:srgbClr val="FFFFFF"/>
                </a:solidFill>
              </a:rPr>
              <a:t>FY11</a:t>
            </a:r>
          </a:p>
        </p:txBody>
      </p:sp>
      <p:sp>
        <p:nvSpPr>
          <p:cNvPr id="128007" name="Rectangle 5"/>
          <p:cNvSpPr>
            <a:spLocks noChangeArrowheads="1"/>
          </p:cNvSpPr>
          <p:nvPr/>
        </p:nvSpPr>
        <p:spPr bwMode="auto">
          <a:xfrm>
            <a:off x="7824788" y="31750"/>
            <a:ext cx="1069975" cy="355600"/>
          </a:xfrm>
          <a:prstGeom prst="rect">
            <a:avLst/>
          </a:prstGeom>
          <a:solidFill>
            <a:srgbClr val="6699FF"/>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1200" b="1">
                <a:solidFill>
                  <a:srgbClr val="FFFFFF"/>
                </a:solidFill>
              </a:rPr>
              <a:t>FY12</a:t>
            </a:r>
          </a:p>
        </p:txBody>
      </p:sp>
      <p:sp>
        <p:nvSpPr>
          <p:cNvPr id="128008" name="Rectangle 8"/>
          <p:cNvSpPr>
            <a:spLocks noChangeArrowheads="1"/>
          </p:cNvSpPr>
          <p:nvPr/>
        </p:nvSpPr>
        <p:spPr bwMode="auto">
          <a:xfrm>
            <a:off x="1285875" y="387350"/>
            <a:ext cx="500063" cy="381000"/>
          </a:xfrm>
          <a:prstGeom prst="rect">
            <a:avLst/>
          </a:prstGeom>
          <a:solidFill>
            <a:srgbClr val="800000"/>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900" b="1">
                <a:solidFill>
                  <a:srgbClr val="FFFFFF"/>
                </a:solidFill>
              </a:rPr>
              <a:t>Q1</a:t>
            </a:r>
          </a:p>
        </p:txBody>
      </p:sp>
      <p:sp>
        <p:nvSpPr>
          <p:cNvPr id="128009" name="Rectangle 9"/>
          <p:cNvSpPr>
            <a:spLocks noChangeArrowheads="1"/>
          </p:cNvSpPr>
          <p:nvPr/>
        </p:nvSpPr>
        <p:spPr bwMode="auto">
          <a:xfrm>
            <a:off x="1785938" y="387350"/>
            <a:ext cx="538162" cy="381000"/>
          </a:xfrm>
          <a:prstGeom prst="rect">
            <a:avLst/>
          </a:prstGeom>
          <a:solidFill>
            <a:srgbClr val="800000"/>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900" b="1">
                <a:solidFill>
                  <a:srgbClr val="FFFFFF"/>
                </a:solidFill>
              </a:rPr>
              <a:t>Q2</a:t>
            </a:r>
          </a:p>
        </p:txBody>
      </p:sp>
      <p:sp>
        <p:nvSpPr>
          <p:cNvPr id="128010" name="Rectangle 10"/>
          <p:cNvSpPr>
            <a:spLocks noChangeArrowheads="1"/>
          </p:cNvSpPr>
          <p:nvPr/>
        </p:nvSpPr>
        <p:spPr bwMode="auto">
          <a:xfrm>
            <a:off x="2324100" y="387350"/>
            <a:ext cx="538163" cy="381000"/>
          </a:xfrm>
          <a:prstGeom prst="rect">
            <a:avLst/>
          </a:prstGeom>
          <a:solidFill>
            <a:srgbClr val="800000"/>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900" b="1">
                <a:solidFill>
                  <a:srgbClr val="FFFFFF"/>
                </a:solidFill>
              </a:rPr>
              <a:t>Q3</a:t>
            </a:r>
          </a:p>
        </p:txBody>
      </p:sp>
      <p:sp>
        <p:nvSpPr>
          <p:cNvPr id="128011" name="Rectangle 11"/>
          <p:cNvSpPr>
            <a:spLocks noChangeArrowheads="1"/>
          </p:cNvSpPr>
          <p:nvPr/>
        </p:nvSpPr>
        <p:spPr bwMode="auto">
          <a:xfrm>
            <a:off x="2862263" y="387350"/>
            <a:ext cx="539750" cy="381000"/>
          </a:xfrm>
          <a:prstGeom prst="rect">
            <a:avLst/>
          </a:prstGeom>
          <a:solidFill>
            <a:srgbClr val="800000"/>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900" b="1">
                <a:solidFill>
                  <a:srgbClr val="FFFFFF"/>
                </a:solidFill>
              </a:rPr>
              <a:t>Q4</a:t>
            </a:r>
          </a:p>
        </p:txBody>
      </p:sp>
      <p:sp>
        <p:nvSpPr>
          <p:cNvPr id="128012" name="Rectangle 12"/>
          <p:cNvSpPr>
            <a:spLocks noChangeArrowheads="1"/>
          </p:cNvSpPr>
          <p:nvPr/>
        </p:nvSpPr>
        <p:spPr bwMode="auto">
          <a:xfrm>
            <a:off x="3402013" y="387350"/>
            <a:ext cx="538162" cy="381000"/>
          </a:xfrm>
          <a:prstGeom prst="rect">
            <a:avLst/>
          </a:prstGeom>
          <a:solidFill>
            <a:srgbClr val="800000"/>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900" b="1">
                <a:solidFill>
                  <a:srgbClr val="FFFFFF"/>
                </a:solidFill>
              </a:rPr>
              <a:t>Q1</a:t>
            </a:r>
          </a:p>
        </p:txBody>
      </p:sp>
      <p:sp>
        <p:nvSpPr>
          <p:cNvPr id="128013" name="Rectangle 13"/>
          <p:cNvSpPr>
            <a:spLocks noChangeArrowheads="1"/>
          </p:cNvSpPr>
          <p:nvPr/>
        </p:nvSpPr>
        <p:spPr bwMode="auto">
          <a:xfrm>
            <a:off x="3940175" y="387350"/>
            <a:ext cx="527050" cy="381000"/>
          </a:xfrm>
          <a:prstGeom prst="rect">
            <a:avLst/>
          </a:prstGeom>
          <a:solidFill>
            <a:srgbClr val="800000"/>
          </a:solidFill>
          <a:ln w="9525">
            <a:noFill/>
            <a:miter lim="800000"/>
            <a:headEnd/>
            <a:tailEnd/>
          </a:ln>
        </p:spPr>
        <p:txBody>
          <a:bodyPr lIns="91427" tIns="45713" rIns="91427" bIns="45713"/>
          <a:lstStyle/>
          <a:p>
            <a:pPr>
              <a:spcBef>
                <a:spcPct val="100000"/>
              </a:spcBef>
              <a:buClr>
                <a:srgbClr val="0B1F65"/>
              </a:buClr>
            </a:pPr>
            <a:r>
              <a:rPr lang="en-US" sz="900" b="1">
                <a:solidFill>
                  <a:srgbClr val="FFFFFF"/>
                </a:solidFill>
              </a:rPr>
              <a:t>Q2</a:t>
            </a:r>
          </a:p>
        </p:txBody>
      </p:sp>
      <p:sp>
        <p:nvSpPr>
          <p:cNvPr id="128014" name="Rectangle 14"/>
          <p:cNvSpPr>
            <a:spLocks noChangeArrowheads="1"/>
          </p:cNvSpPr>
          <p:nvPr/>
        </p:nvSpPr>
        <p:spPr bwMode="auto">
          <a:xfrm>
            <a:off x="4467225" y="387350"/>
            <a:ext cx="549275" cy="381000"/>
          </a:xfrm>
          <a:prstGeom prst="rect">
            <a:avLst/>
          </a:prstGeom>
          <a:solidFill>
            <a:srgbClr val="800000"/>
          </a:solidFill>
          <a:ln w="9525">
            <a:noFill/>
            <a:miter lim="800000"/>
            <a:headEnd/>
            <a:tailEnd/>
          </a:ln>
        </p:spPr>
        <p:txBody>
          <a:bodyPr lIns="91427" tIns="45713" rIns="91427" bIns="45713"/>
          <a:lstStyle/>
          <a:p>
            <a:pPr>
              <a:spcBef>
                <a:spcPct val="100000"/>
              </a:spcBef>
              <a:buClr>
                <a:srgbClr val="0B1F65"/>
              </a:buClr>
            </a:pPr>
            <a:r>
              <a:rPr lang="en-US" sz="900" b="1">
                <a:solidFill>
                  <a:srgbClr val="FFFFFF"/>
                </a:solidFill>
              </a:rPr>
              <a:t>Q3</a:t>
            </a:r>
          </a:p>
        </p:txBody>
      </p:sp>
      <p:sp>
        <p:nvSpPr>
          <p:cNvPr id="128015" name="Rectangle 15"/>
          <p:cNvSpPr>
            <a:spLocks noChangeArrowheads="1"/>
          </p:cNvSpPr>
          <p:nvPr/>
        </p:nvSpPr>
        <p:spPr bwMode="auto">
          <a:xfrm>
            <a:off x="5016500" y="387350"/>
            <a:ext cx="539750" cy="381000"/>
          </a:xfrm>
          <a:prstGeom prst="rect">
            <a:avLst/>
          </a:prstGeom>
          <a:solidFill>
            <a:srgbClr val="800000"/>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900" b="1">
                <a:solidFill>
                  <a:srgbClr val="FFFFFF"/>
                </a:solidFill>
              </a:rPr>
              <a:t>Q4</a:t>
            </a:r>
          </a:p>
        </p:txBody>
      </p:sp>
      <p:sp>
        <p:nvSpPr>
          <p:cNvPr id="128016" name="Rectangle 16"/>
          <p:cNvSpPr>
            <a:spLocks noChangeArrowheads="1"/>
          </p:cNvSpPr>
          <p:nvPr/>
        </p:nvSpPr>
        <p:spPr bwMode="auto">
          <a:xfrm>
            <a:off x="5556250" y="387350"/>
            <a:ext cx="538163" cy="381000"/>
          </a:xfrm>
          <a:prstGeom prst="rect">
            <a:avLst/>
          </a:prstGeom>
          <a:solidFill>
            <a:srgbClr val="800000"/>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900" b="1">
                <a:solidFill>
                  <a:srgbClr val="FFFFFF"/>
                </a:solidFill>
              </a:rPr>
              <a:t>Q1</a:t>
            </a:r>
          </a:p>
        </p:txBody>
      </p:sp>
      <p:sp>
        <p:nvSpPr>
          <p:cNvPr id="128017" name="Rectangle 17"/>
          <p:cNvSpPr>
            <a:spLocks noChangeArrowheads="1"/>
          </p:cNvSpPr>
          <p:nvPr/>
        </p:nvSpPr>
        <p:spPr bwMode="auto">
          <a:xfrm>
            <a:off x="6094413" y="387350"/>
            <a:ext cx="646112" cy="381000"/>
          </a:xfrm>
          <a:prstGeom prst="rect">
            <a:avLst/>
          </a:prstGeom>
          <a:solidFill>
            <a:srgbClr val="800000"/>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900" b="1">
                <a:solidFill>
                  <a:srgbClr val="FFFFFF"/>
                </a:solidFill>
              </a:rPr>
              <a:t>Q2</a:t>
            </a:r>
          </a:p>
        </p:txBody>
      </p:sp>
      <p:sp>
        <p:nvSpPr>
          <p:cNvPr id="128018" name="Rectangle 18"/>
          <p:cNvSpPr>
            <a:spLocks noChangeArrowheads="1"/>
          </p:cNvSpPr>
          <p:nvPr/>
        </p:nvSpPr>
        <p:spPr bwMode="auto">
          <a:xfrm>
            <a:off x="6740525" y="387350"/>
            <a:ext cx="538163" cy="381000"/>
          </a:xfrm>
          <a:prstGeom prst="rect">
            <a:avLst/>
          </a:prstGeom>
          <a:solidFill>
            <a:srgbClr val="800000"/>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900" b="1">
                <a:solidFill>
                  <a:srgbClr val="FFFFFF"/>
                </a:solidFill>
              </a:rPr>
              <a:t>Q3</a:t>
            </a:r>
          </a:p>
        </p:txBody>
      </p:sp>
      <p:sp>
        <p:nvSpPr>
          <p:cNvPr id="128019" name="Rectangle 19"/>
          <p:cNvSpPr>
            <a:spLocks noChangeArrowheads="1"/>
          </p:cNvSpPr>
          <p:nvPr/>
        </p:nvSpPr>
        <p:spPr bwMode="auto">
          <a:xfrm>
            <a:off x="7278688" y="387350"/>
            <a:ext cx="538162" cy="381000"/>
          </a:xfrm>
          <a:prstGeom prst="rect">
            <a:avLst/>
          </a:prstGeom>
          <a:solidFill>
            <a:srgbClr val="800000"/>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900" b="1">
                <a:solidFill>
                  <a:srgbClr val="FFFFFF"/>
                </a:solidFill>
              </a:rPr>
              <a:t>Q4</a:t>
            </a:r>
          </a:p>
        </p:txBody>
      </p:sp>
      <p:sp>
        <p:nvSpPr>
          <p:cNvPr id="128020" name="Rectangle 20"/>
          <p:cNvSpPr>
            <a:spLocks noChangeArrowheads="1"/>
          </p:cNvSpPr>
          <p:nvPr/>
        </p:nvSpPr>
        <p:spPr bwMode="auto">
          <a:xfrm>
            <a:off x="7816850" y="387350"/>
            <a:ext cx="506413" cy="381000"/>
          </a:xfrm>
          <a:prstGeom prst="rect">
            <a:avLst/>
          </a:prstGeom>
          <a:solidFill>
            <a:srgbClr val="800000"/>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900" b="1">
                <a:solidFill>
                  <a:srgbClr val="FFFFFF"/>
                </a:solidFill>
              </a:rPr>
              <a:t>Q1</a:t>
            </a:r>
          </a:p>
        </p:txBody>
      </p:sp>
      <p:sp>
        <p:nvSpPr>
          <p:cNvPr id="128021" name="Rectangle 21"/>
          <p:cNvSpPr>
            <a:spLocks noChangeArrowheads="1"/>
          </p:cNvSpPr>
          <p:nvPr/>
        </p:nvSpPr>
        <p:spPr bwMode="auto">
          <a:xfrm>
            <a:off x="8323263" y="387350"/>
            <a:ext cx="571500" cy="381000"/>
          </a:xfrm>
          <a:prstGeom prst="rect">
            <a:avLst/>
          </a:prstGeom>
          <a:solidFill>
            <a:srgbClr val="800000"/>
          </a:solidFill>
          <a:ln w="9525">
            <a:noFill/>
            <a:miter lim="800000"/>
            <a:headEnd/>
            <a:tailEnd/>
          </a:ln>
        </p:spPr>
        <p:txBody>
          <a:bodyPr lIns="91427" tIns="45713" rIns="91427" bIns="45713"/>
          <a:lstStyle/>
          <a:p>
            <a:pPr>
              <a:spcBef>
                <a:spcPct val="100000"/>
              </a:spcBef>
              <a:buClr>
                <a:srgbClr val="0B1F65"/>
              </a:buClr>
              <a:buFont typeface="Webdings" pitchFamily="18" charset="2"/>
              <a:buNone/>
            </a:pPr>
            <a:r>
              <a:rPr lang="en-US" sz="900" b="1">
                <a:solidFill>
                  <a:srgbClr val="FFFFFF"/>
                </a:solidFill>
              </a:rPr>
              <a:t>Q2</a:t>
            </a:r>
          </a:p>
        </p:txBody>
      </p:sp>
      <p:sp>
        <p:nvSpPr>
          <p:cNvPr id="128022" name="Rectangle 23"/>
          <p:cNvSpPr>
            <a:spLocks noChangeArrowheads="1"/>
          </p:cNvSpPr>
          <p:nvPr/>
        </p:nvSpPr>
        <p:spPr bwMode="auto">
          <a:xfrm>
            <a:off x="2257425" y="768350"/>
            <a:ext cx="538163" cy="2905125"/>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23" name="Rectangle 24"/>
          <p:cNvSpPr>
            <a:spLocks noChangeArrowheads="1"/>
          </p:cNvSpPr>
          <p:nvPr/>
        </p:nvSpPr>
        <p:spPr bwMode="auto">
          <a:xfrm>
            <a:off x="2576513" y="768350"/>
            <a:ext cx="757237" cy="2905125"/>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24" name="Rectangle 25"/>
          <p:cNvSpPr>
            <a:spLocks noChangeArrowheads="1"/>
          </p:cNvSpPr>
          <p:nvPr/>
        </p:nvSpPr>
        <p:spPr bwMode="auto">
          <a:xfrm>
            <a:off x="3370263" y="793750"/>
            <a:ext cx="538162" cy="2905125"/>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25" name="Rectangle 26"/>
          <p:cNvSpPr>
            <a:spLocks noChangeArrowheads="1"/>
          </p:cNvSpPr>
          <p:nvPr/>
        </p:nvSpPr>
        <p:spPr bwMode="auto">
          <a:xfrm>
            <a:off x="3871913" y="768350"/>
            <a:ext cx="539750" cy="2905125"/>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26" name="Rectangle 27"/>
          <p:cNvSpPr>
            <a:spLocks noChangeArrowheads="1"/>
          </p:cNvSpPr>
          <p:nvPr/>
        </p:nvSpPr>
        <p:spPr bwMode="auto">
          <a:xfrm>
            <a:off x="4411663" y="768350"/>
            <a:ext cx="538162" cy="2905125"/>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27" name="Rectangle 28"/>
          <p:cNvSpPr>
            <a:spLocks noChangeArrowheads="1"/>
          </p:cNvSpPr>
          <p:nvPr/>
        </p:nvSpPr>
        <p:spPr bwMode="auto">
          <a:xfrm>
            <a:off x="4949825" y="768350"/>
            <a:ext cx="527050" cy="2905125"/>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28" name="Rectangle 29"/>
          <p:cNvSpPr>
            <a:spLocks noChangeArrowheads="1"/>
          </p:cNvSpPr>
          <p:nvPr/>
        </p:nvSpPr>
        <p:spPr bwMode="auto">
          <a:xfrm>
            <a:off x="5476875" y="768350"/>
            <a:ext cx="549275" cy="2905125"/>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29" name="Rectangle 30"/>
          <p:cNvSpPr>
            <a:spLocks noChangeArrowheads="1"/>
          </p:cNvSpPr>
          <p:nvPr/>
        </p:nvSpPr>
        <p:spPr bwMode="auto">
          <a:xfrm>
            <a:off x="6026150" y="768350"/>
            <a:ext cx="539750" cy="2905125"/>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30" name="Rectangle 31"/>
          <p:cNvSpPr>
            <a:spLocks noChangeArrowheads="1"/>
          </p:cNvSpPr>
          <p:nvPr/>
        </p:nvSpPr>
        <p:spPr bwMode="auto">
          <a:xfrm>
            <a:off x="6565900" y="768350"/>
            <a:ext cx="538163" cy="2905125"/>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31" name="Rectangle 33"/>
          <p:cNvSpPr>
            <a:spLocks noChangeArrowheads="1"/>
          </p:cNvSpPr>
          <p:nvPr/>
        </p:nvSpPr>
        <p:spPr bwMode="auto">
          <a:xfrm>
            <a:off x="7750175" y="768350"/>
            <a:ext cx="538163" cy="2905125"/>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32" name="Rectangle 34"/>
          <p:cNvSpPr>
            <a:spLocks noChangeArrowheads="1"/>
          </p:cNvSpPr>
          <p:nvPr/>
        </p:nvSpPr>
        <p:spPr bwMode="auto">
          <a:xfrm>
            <a:off x="8288338" y="768350"/>
            <a:ext cx="538162" cy="2905125"/>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33" name="Rectangle 35"/>
          <p:cNvSpPr>
            <a:spLocks noChangeArrowheads="1"/>
          </p:cNvSpPr>
          <p:nvPr/>
        </p:nvSpPr>
        <p:spPr bwMode="auto">
          <a:xfrm>
            <a:off x="8826500" y="768350"/>
            <a:ext cx="506413" cy="2905125"/>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34" name="Rectangle 39"/>
          <p:cNvSpPr>
            <a:spLocks noChangeArrowheads="1"/>
          </p:cNvSpPr>
          <p:nvPr/>
        </p:nvSpPr>
        <p:spPr bwMode="auto">
          <a:xfrm>
            <a:off x="2795588" y="3673475"/>
            <a:ext cx="538162" cy="1536700"/>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35" name="Rectangle 40"/>
          <p:cNvSpPr>
            <a:spLocks noChangeArrowheads="1"/>
          </p:cNvSpPr>
          <p:nvPr/>
        </p:nvSpPr>
        <p:spPr bwMode="auto">
          <a:xfrm>
            <a:off x="3333750" y="3673475"/>
            <a:ext cx="538163" cy="1536700"/>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36" name="Rectangle 41"/>
          <p:cNvSpPr>
            <a:spLocks noChangeArrowheads="1"/>
          </p:cNvSpPr>
          <p:nvPr/>
        </p:nvSpPr>
        <p:spPr bwMode="auto">
          <a:xfrm>
            <a:off x="3871913" y="3673475"/>
            <a:ext cx="539750" cy="1536700"/>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37" name="Rectangle 42"/>
          <p:cNvSpPr>
            <a:spLocks noChangeArrowheads="1"/>
          </p:cNvSpPr>
          <p:nvPr/>
        </p:nvSpPr>
        <p:spPr bwMode="auto">
          <a:xfrm>
            <a:off x="4411663" y="3673475"/>
            <a:ext cx="538162" cy="1536700"/>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38" name="Rectangle 43"/>
          <p:cNvSpPr>
            <a:spLocks noChangeArrowheads="1"/>
          </p:cNvSpPr>
          <p:nvPr/>
        </p:nvSpPr>
        <p:spPr bwMode="auto">
          <a:xfrm>
            <a:off x="4949825" y="3673475"/>
            <a:ext cx="527050" cy="1536700"/>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39" name="Rectangle 44"/>
          <p:cNvSpPr>
            <a:spLocks noChangeArrowheads="1"/>
          </p:cNvSpPr>
          <p:nvPr/>
        </p:nvSpPr>
        <p:spPr bwMode="auto">
          <a:xfrm>
            <a:off x="5476875" y="3673475"/>
            <a:ext cx="549275" cy="1536700"/>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40" name="Rectangle 45"/>
          <p:cNvSpPr>
            <a:spLocks noChangeArrowheads="1"/>
          </p:cNvSpPr>
          <p:nvPr/>
        </p:nvSpPr>
        <p:spPr bwMode="auto">
          <a:xfrm>
            <a:off x="6026150" y="3673475"/>
            <a:ext cx="539750" cy="1536700"/>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41" name="Rectangle 46"/>
          <p:cNvSpPr>
            <a:spLocks noChangeArrowheads="1"/>
          </p:cNvSpPr>
          <p:nvPr/>
        </p:nvSpPr>
        <p:spPr bwMode="auto">
          <a:xfrm>
            <a:off x="6565900" y="3673475"/>
            <a:ext cx="538163" cy="1536700"/>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42" name="Rectangle 47"/>
          <p:cNvSpPr>
            <a:spLocks noChangeArrowheads="1"/>
          </p:cNvSpPr>
          <p:nvPr/>
        </p:nvSpPr>
        <p:spPr bwMode="auto">
          <a:xfrm>
            <a:off x="7104063" y="3673475"/>
            <a:ext cx="646112" cy="1536700"/>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43" name="Rectangle 48"/>
          <p:cNvSpPr>
            <a:spLocks noChangeArrowheads="1"/>
          </p:cNvSpPr>
          <p:nvPr/>
        </p:nvSpPr>
        <p:spPr bwMode="auto">
          <a:xfrm>
            <a:off x="7750175" y="3673475"/>
            <a:ext cx="538163" cy="1536700"/>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44" name="Rectangle 54"/>
          <p:cNvSpPr>
            <a:spLocks noChangeArrowheads="1"/>
          </p:cNvSpPr>
          <p:nvPr/>
        </p:nvSpPr>
        <p:spPr bwMode="auto">
          <a:xfrm>
            <a:off x="1785938" y="5210175"/>
            <a:ext cx="538162" cy="1628775"/>
          </a:xfrm>
          <a:prstGeom prst="rect">
            <a:avLst/>
          </a:prstGeom>
          <a:no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45" name="Rectangle 56"/>
          <p:cNvSpPr>
            <a:spLocks noChangeArrowheads="1"/>
          </p:cNvSpPr>
          <p:nvPr/>
        </p:nvSpPr>
        <p:spPr bwMode="auto">
          <a:xfrm>
            <a:off x="2819400" y="5229225"/>
            <a:ext cx="539750" cy="1628775"/>
          </a:xfrm>
          <a:prstGeom prst="rect">
            <a:avLst/>
          </a:prstGeom>
          <a:solidFill>
            <a:srgbClr val="FFFFFF"/>
          </a:solid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46" name="Rectangle 57"/>
          <p:cNvSpPr>
            <a:spLocks noChangeArrowheads="1"/>
          </p:cNvSpPr>
          <p:nvPr/>
        </p:nvSpPr>
        <p:spPr bwMode="auto">
          <a:xfrm>
            <a:off x="3429000" y="5229225"/>
            <a:ext cx="538163" cy="1628775"/>
          </a:xfrm>
          <a:prstGeom prst="rect">
            <a:avLst/>
          </a:prstGeom>
          <a:solidFill>
            <a:srgbClr val="FFFFFF"/>
          </a:solid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47" name="Rectangle 59"/>
          <p:cNvSpPr>
            <a:spLocks noChangeArrowheads="1"/>
          </p:cNvSpPr>
          <p:nvPr/>
        </p:nvSpPr>
        <p:spPr bwMode="auto">
          <a:xfrm>
            <a:off x="4467225" y="5210175"/>
            <a:ext cx="549275" cy="1628775"/>
          </a:xfrm>
          <a:prstGeom prst="rect">
            <a:avLst/>
          </a:prstGeom>
          <a:solidFill>
            <a:srgbClr val="FFFFFF"/>
          </a:solid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48" name="Rectangle 60"/>
          <p:cNvSpPr>
            <a:spLocks noChangeArrowheads="1"/>
          </p:cNvSpPr>
          <p:nvPr/>
        </p:nvSpPr>
        <p:spPr bwMode="auto">
          <a:xfrm>
            <a:off x="5016500" y="5210175"/>
            <a:ext cx="539750" cy="1628775"/>
          </a:xfrm>
          <a:prstGeom prst="rect">
            <a:avLst/>
          </a:prstGeom>
          <a:solidFill>
            <a:srgbClr val="FFFFFF"/>
          </a:solid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49" name="Rectangle 61"/>
          <p:cNvSpPr>
            <a:spLocks noChangeArrowheads="1"/>
          </p:cNvSpPr>
          <p:nvPr/>
        </p:nvSpPr>
        <p:spPr bwMode="auto">
          <a:xfrm>
            <a:off x="5556250" y="5210175"/>
            <a:ext cx="538163" cy="1628775"/>
          </a:xfrm>
          <a:prstGeom prst="rect">
            <a:avLst/>
          </a:prstGeom>
          <a:solidFill>
            <a:srgbClr val="FFFFFF"/>
          </a:solid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50" name="Rectangle 62"/>
          <p:cNvSpPr>
            <a:spLocks noChangeArrowheads="1"/>
          </p:cNvSpPr>
          <p:nvPr/>
        </p:nvSpPr>
        <p:spPr bwMode="auto">
          <a:xfrm>
            <a:off x="6096000" y="4419600"/>
            <a:ext cx="646113" cy="1628775"/>
          </a:xfrm>
          <a:prstGeom prst="rect">
            <a:avLst/>
          </a:prstGeom>
          <a:solidFill>
            <a:srgbClr val="FFFFFF"/>
          </a:solid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51" name="Rectangle 63"/>
          <p:cNvSpPr>
            <a:spLocks noChangeArrowheads="1"/>
          </p:cNvSpPr>
          <p:nvPr/>
        </p:nvSpPr>
        <p:spPr bwMode="auto">
          <a:xfrm>
            <a:off x="6705600" y="5229225"/>
            <a:ext cx="538163" cy="1628775"/>
          </a:xfrm>
          <a:prstGeom prst="rect">
            <a:avLst/>
          </a:prstGeom>
          <a:solidFill>
            <a:srgbClr val="FFFFFF"/>
          </a:solid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52" name="Rectangle 64"/>
          <p:cNvSpPr>
            <a:spLocks noChangeArrowheads="1"/>
          </p:cNvSpPr>
          <p:nvPr/>
        </p:nvSpPr>
        <p:spPr bwMode="auto">
          <a:xfrm>
            <a:off x="7278688" y="5210175"/>
            <a:ext cx="538162" cy="1628775"/>
          </a:xfrm>
          <a:prstGeom prst="rect">
            <a:avLst/>
          </a:prstGeom>
          <a:solidFill>
            <a:srgbClr val="FFFFFF"/>
          </a:solid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53" name="Rectangle 66"/>
          <p:cNvSpPr>
            <a:spLocks noChangeArrowheads="1"/>
          </p:cNvSpPr>
          <p:nvPr/>
        </p:nvSpPr>
        <p:spPr bwMode="auto">
          <a:xfrm>
            <a:off x="8323263" y="5210175"/>
            <a:ext cx="571500" cy="1628775"/>
          </a:xfrm>
          <a:prstGeom prst="rect">
            <a:avLst/>
          </a:prstGeom>
          <a:solidFill>
            <a:srgbClr val="FFFFFF"/>
          </a:solidFill>
          <a:ln w="9525">
            <a:noFill/>
            <a:miter lim="800000"/>
            <a:headEnd/>
            <a:tailEnd/>
          </a:ln>
        </p:spPr>
        <p:txBody>
          <a:bodyPr lIns="91427" tIns="45713" rIns="91427" bIns="45713"/>
          <a:lstStyle/>
          <a:p>
            <a:pPr>
              <a:spcBef>
                <a:spcPct val="100000"/>
              </a:spcBef>
              <a:buClr>
                <a:srgbClr val="0B1F65"/>
              </a:buClr>
              <a:buFont typeface="Webdings" pitchFamily="18" charset="2"/>
              <a:buNone/>
            </a:pPr>
            <a:endParaRPr lang="en-US" sz="500">
              <a:solidFill>
                <a:srgbClr val="000000"/>
              </a:solidFill>
            </a:endParaRPr>
          </a:p>
        </p:txBody>
      </p:sp>
      <p:sp>
        <p:nvSpPr>
          <p:cNvPr id="128054" name="Line 68"/>
          <p:cNvSpPr>
            <a:spLocks noChangeShapeType="1"/>
          </p:cNvSpPr>
          <p:nvPr/>
        </p:nvSpPr>
        <p:spPr bwMode="auto">
          <a:xfrm>
            <a:off x="1285875" y="404813"/>
            <a:ext cx="0" cy="396875"/>
          </a:xfrm>
          <a:prstGeom prst="line">
            <a:avLst/>
          </a:prstGeom>
          <a:noFill/>
          <a:ln w="12700" algn="ctr">
            <a:solidFill>
              <a:schemeClr val="tx1"/>
            </a:solidFill>
            <a:round/>
            <a:headEnd/>
            <a:tailEnd/>
          </a:ln>
        </p:spPr>
        <p:txBody>
          <a:bodyPr/>
          <a:lstStyle/>
          <a:p>
            <a:endParaRPr lang="en-US"/>
          </a:p>
        </p:txBody>
      </p:sp>
      <p:sp>
        <p:nvSpPr>
          <p:cNvPr id="128055" name="Line 70"/>
          <p:cNvSpPr>
            <a:spLocks noChangeShapeType="1"/>
          </p:cNvSpPr>
          <p:nvPr/>
        </p:nvSpPr>
        <p:spPr bwMode="auto">
          <a:xfrm>
            <a:off x="1785938" y="387350"/>
            <a:ext cx="0" cy="381000"/>
          </a:xfrm>
          <a:prstGeom prst="line">
            <a:avLst/>
          </a:prstGeom>
          <a:noFill/>
          <a:ln w="12700" algn="ctr">
            <a:solidFill>
              <a:schemeClr val="tx1"/>
            </a:solidFill>
            <a:round/>
            <a:headEnd/>
            <a:tailEnd/>
          </a:ln>
        </p:spPr>
        <p:txBody>
          <a:bodyPr/>
          <a:lstStyle/>
          <a:p>
            <a:endParaRPr lang="en-US"/>
          </a:p>
        </p:txBody>
      </p:sp>
      <p:sp>
        <p:nvSpPr>
          <p:cNvPr id="12351" name="Line 71"/>
          <p:cNvSpPr>
            <a:spLocks noChangeShapeType="1"/>
          </p:cNvSpPr>
          <p:nvPr/>
        </p:nvSpPr>
        <p:spPr bwMode="auto">
          <a:xfrm>
            <a:off x="1785938" y="768350"/>
            <a:ext cx="0" cy="6070600"/>
          </a:xfrm>
          <a:prstGeom prst="line">
            <a:avLst/>
          </a:prstGeom>
          <a:noFill/>
          <a:ln w="12700" algn="ctr">
            <a:solidFill>
              <a:schemeClr val="bg2">
                <a:lumMod val="40000"/>
                <a:lumOff val="60000"/>
              </a:schemeClr>
            </a:solidFill>
            <a:prstDash val="sysDot"/>
            <a:round/>
            <a:headEnd/>
            <a:tailEnd/>
          </a:ln>
        </p:spPr>
        <p:txBody>
          <a:bodyPr/>
          <a:lstStyle/>
          <a:p>
            <a:pPr>
              <a:defRPr/>
            </a:pPr>
            <a:endParaRPr lang="en-US" sz="1800">
              <a:solidFill>
                <a:srgbClr val="000000"/>
              </a:solidFill>
            </a:endParaRPr>
          </a:p>
        </p:txBody>
      </p:sp>
      <p:sp>
        <p:nvSpPr>
          <p:cNvPr id="128057" name="Line 72"/>
          <p:cNvSpPr>
            <a:spLocks noChangeShapeType="1"/>
          </p:cNvSpPr>
          <p:nvPr/>
        </p:nvSpPr>
        <p:spPr bwMode="auto">
          <a:xfrm>
            <a:off x="3405188" y="39688"/>
            <a:ext cx="0" cy="736600"/>
          </a:xfrm>
          <a:prstGeom prst="line">
            <a:avLst/>
          </a:prstGeom>
          <a:noFill/>
          <a:ln w="12700" algn="ctr">
            <a:solidFill>
              <a:schemeClr val="tx1"/>
            </a:solidFill>
            <a:round/>
            <a:headEnd/>
            <a:tailEnd/>
          </a:ln>
        </p:spPr>
        <p:txBody>
          <a:bodyPr/>
          <a:lstStyle/>
          <a:p>
            <a:endParaRPr lang="en-US"/>
          </a:p>
        </p:txBody>
      </p:sp>
      <p:sp>
        <p:nvSpPr>
          <p:cNvPr id="128058" name="Line 74"/>
          <p:cNvSpPr>
            <a:spLocks noChangeShapeType="1"/>
          </p:cNvSpPr>
          <p:nvPr/>
        </p:nvSpPr>
        <p:spPr bwMode="auto">
          <a:xfrm>
            <a:off x="2862263" y="387350"/>
            <a:ext cx="0" cy="381000"/>
          </a:xfrm>
          <a:prstGeom prst="line">
            <a:avLst/>
          </a:prstGeom>
          <a:noFill/>
          <a:ln w="12700" algn="ctr">
            <a:solidFill>
              <a:schemeClr val="tx1"/>
            </a:solidFill>
            <a:round/>
            <a:headEnd/>
            <a:tailEnd/>
          </a:ln>
        </p:spPr>
        <p:txBody>
          <a:bodyPr/>
          <a:lstStyle/>
          <a:p>
            <a:endParaRPr lang="en-US"/>
          </a:p>
        </p:txBody>
      </p:sp>
      <p:sp>
        <p:nvSpPr>
          <p:cNvPr id="12354" name="Line 75"/>
          <p:cNvSpPr>
            <a:spLocks noChangeShapeType="1"/>
          </p:cNvSpPr>
          <p:nvPr/>
        </p:nvSpPr>
        <p:spPr bwMode="auto">
          <a:xfrm>
            <a:off x="2862263" y="768350"/>
            <a:ext cx="0" cy="6070600"/>
          </a:xfrm>
          <a:prstGeom prst="line">
            <a:avLst/>
          </a:prstGeom>
          <a:noFill/>
          <a:ln w="12700" algn="ctr">
            <a:solidFill>
              <a:schemeClr val="bg2">
                <a:lumMod val="40000"/>
                <a:lumOff val="60000"/>
              </a:schemeClr>
            </a:solidFill>
            <a:prstDash val="sysDot"/>
            <a:round/>
            <a:headEnd/>
            <a:tailEnd/>
          </a:ln>
        </p:spPr>
        <p:txBody>
          <a:bodyPr/>
          <a:lstStyle/>
          <a:p>
            <a:pPr>
              <a:defRPr/>
            </a:pPr>
            <a:endParaRPr lang="en-US" sz="1800">
              <a:solidFill>
                <a:srgbClr val="000000"/>
              </a:solidFill>
            </a:endParaRPr>
          </a:p>
        </p:txBody>
      </p:sp>
      <p:sp>
        <p:nvSpPr>
          <p:cNvPr id="12355" name="Line 77"/>
          <p:cNvSpPr>
            <a:spLocks noChangeShapeType="1"/>
          </p:cNvSpPr>
          <p:nvPr/>
        </p:nvSpPr>
        <p:spPr bwMode="auto">
          <a:xfrm>
            <a:off x="3402013" y="768350"/>
            <a:ext cx="0" cy="6070600"/>
          </a:xfrm>
          <a:prstGeom prst="line">
            <a:avLst/>
          </a:prstGeom>
          <a:noFill/>
          <a:ln w="12700" algn="ctr">
            <a:solidFill>
              <a:schemeClr val="bg2">
                <a:lumMod val="40000"/>
                <a:lumOff val="60000"/>
              </a:schemeClr>
            </a:solidFill>
            <a:prstDash val="sysDot"/>
            <a:round/>
            <a:headEnd/>
            <a:tailEnd/>
          </a:ln>
        </p:spPr>
        <p:txBody>
          <a:bodyPr/>
          <a:lstStyle/>
          <a:p>
            <a:pPr>
              <a:defRPr/>
            </a:pPr>
            <a:endParaRPr lang="en-US" sz="1800">
              <a:solidFill>
                <a:srgbClr val="000000"/>
              </a:solidFill>
            </a:endParaRPr>
          </a:p>
        </p:txBody>
      </p:sp>
      <p:sp>
        <p:nvSpPr>
          <p:cNvPr id="128061" name="Line 78"/>
          <p:cNvSpPr>
            <a:spLocks noChangeShapeType="1"/>
          </p:cNvSpPr>
          <p:nvPr/>
        </p:nvSpPr>
        <p:spPr bwMode="auto">
          <a:xfrm>
            <a:off x="3940175" y="387350"/>
            <a:ext cx="0" cy="381000"/>
          </a:xfrm>
          <a:prstGeom prst="line">
            <a:avLst/>
          </a:prstGeom>
          <a:noFill/>
          <a:ln w="12700" algn="ctr">
            <a:solidFill>
              <a:schemeClr val="tx1"/>
            </a:solidFill>
            <a:round/>
            <a:headEnd/>
            <a:tailEnd/>
          </a:ln>
        </p:spPr>
        <p:txBody>
          <a:bodyPr/>
          <a:lstStyle/>
          <a:p>
            <a:endParaRPr lang="en-US"/>
          </a:p>
        </p:txBody>
      </p:sp>
      <p:sp>
        <p:nvSpPr>
          <p:cNvPr id="12357" name="Line 79"/>
          <p:cNvSpPr>
            <a:spLocks noChangeShapeType="1"/>
          </p:cNvSpPr>
          <p:nvPr/>
        </p:nvSpPr>
        <p:spPr bwMode="auto">
          <a:xfrm>
            <a:off x="3949700" y="768350"/>
            <a:ext cx="0" cy="6070600"/>
          </a:xfrm>
          <a:prstGeom prst="line">
            <a:avLst/>
          </a:prstGeom>
          <a:noFill/>
          <a:ln w="12700" algn="ctr">
            <a:solidFill>
              <a:schemeClr val="bg2">
                <a:lumMod val="40000"/>
                <a:lumOff val="60000"/>
              </a:schemeClr>
            </a:solidFill>
            <a:prstDash val="sysDot"/>
            <a:round/>
            <a:headEnd/>
            <a:tailEnd/>
          </a:ln>
        </p:spPr>
        <p:txBody>
          <a:bodyPr/>
          <a:lstStyle/>
          <a:p>
            <a:pPr>
              <a:defRPr/>
            </a:pPr>
            <a:endParaRPr lang="en-US" sz="1800">
              <a:solidFill>
                <a:srgbClr val="000000"/>
              </a:solidFill>
            </a:endParaRPr>
          </a:p>
        </p:txBody>
      </p:sp>
      <p:sp>
        <p:nvSpPr>
          <p:cNvPr id="128063" name="Line 80"/>
          <p:cNvSpPr>
            <a:spLocks noChangeShapeType="1"/>
          </p:cNvSpPr>
          <p:nvPr/>
        </p:nvSpPr>
        <p:spPr bwMode="auto">
          <a:xfrm>
            <a:off x="5557838" y="31750"/>
            <a:ext cx="0" cy="736600"/>
          </a:xfrm>
          <a:prstGeom prst="line">
            <a:avLst/>
          </a:prstGeom>
          <a:noFill/>
          <a:ln w="12700" algn="ctr">
            <a:solidFill>
              <a:schemeClr val="tx1"/>
            </a:solidFill>
            <a:round/>
            <a:headEnd/>
            <a:tailEnd/>
          </a:ln>
        </p:spPr>
        <p:txBody>
          <a:bodyPr/>
          <a:lstStyle/>
          <a:p>
            <a:endParaRPr lang="en-US"/>
          </a:p>
        </p:txBody>
      </p:sp>
      <p:sp>
        <p:nvSpPr>
          <p:cNvPr id="12359" name="Line 81"/>
          <p:cNvSpPr>
            <a:spLocks noChangeShapeType="1"/>
          </p:cNvSpPr>
          <p:nvPr/>
        </p:nvSpPr>
        <p:spPr bwMode="auto">
          <a:xfrm>
            <a:off x="4495800" y="787400"/>
            <a:ext cx="0" cy="6070600"/>
          </a:xfrm>
          <a:prstGeom prst="line">
            <a:avLst/>
          </a:prstGeom>
          <a:noFill/>
          <a:ln w="12700" algn="ctr">
            <a:solidFill>
              <a:schemeClr val="bg2">
                <a:lumMod val="40000"/>
                <a:lumOff val="60000"/>
              </a:schemeClr>
            </a:solidFill>
            <a:prstDash val="sysDot"/>
            <a:round/>
            <a:headEnd/>
            <a:tailEnd/>
          </a:ln>
        </p:spPr>
        <p:txBody>
          <a:bodyPr/>
          <a:lstStyle/>
          <a:p>
            <a:pPr>
              <a:defRPr/>
            </a:pPr>
            <a:endParaRPr lang="en-US" sz="1800">
              <a:solidFill>
                <a:srgbClr val="000000"/>
              </a:solidFill>
            </a:endParaRPr>
          </a:p>
        </p:txBody>
      </p:sp>
      <p:sp>
        <p:nvSpPr>
          <p:cNvPr id="128065" name="Line 82"/>
          <p:cNvSpPr>
            <a:spLocks noChangeShapeType="1"/>
          </p:cNvSpPr>
          <p:nvPr/>
        </p:nvSpPr>
        <p:spPr bwMode="auto">
          <a:xfrm>
            <a:off x="5016500" y="387350"/>
            <a:ext cx="0" cy="381000"/>
          </a:xfrm>
          <a:prstGeom prst="line">
            <a:avLst/>
          </a:prstGeom>
          <a:noFill/>
          <a:ln w="12700" algn="ctr">
            <a:solidFill>
              <a:schemeClr val="tx1"/>
            </a:solidFill>
            <a:round/>
            <a:headEnd/>
            <a:tailEnd/>
          </a:ln>
        </p:spPr>
        <p:txBody>
          <a:bodyPr/>
          <a:lstStyle/>
          <a:p>
            <a:endParaRPr lang="en-US"/>
          </a:p>
        </p:txBody>
      </p:sp>
      <p:sp>
        <p:nvSpPr>
          <p:cNvPr id="12361" name="Line 83"/>
          <p:cNvSpPr>
            <a:spLocks noChangeShapeType="1"/>
          </p:cNvSpPr>
          <p:nvPr/>
        </p:nvSpPr>
        <p:spPr bwMode="auto">
          <a:xfrm>
            <a:off x="5016500" y="768350"/>
            <a:ext cx="0" cy="6070600"/>
          </a:xfrm>
          <a:prstGeom prst="line">
            <a:avLst/>
          </a:prstGeom>
          <a:noFill/>
          <a:ln w="12700" algn="ctr">
            <a:solidFill>
              <a:schemeClr val="bg2">
                <a:lumMod val="40000"/>
                <a:lumOff val="60000"/>
              </a:schemeClr>
            </a:solidFill>
            <a:prstDash val="sysDot"/>
            <a:round/>
            <a:headEnd/>
            <a:tailEnd/>
          </a:ln>
        </p:spPr>
        <p:txBody>
          <a:bodyPr/>
          <a:lstStyle/>
          <a:p>
            <a:pPr>
              <a:defRPr/>
            </a:pPr>
            <a:endParaRPr lang="en-US" sz="1800">
              <a:solidFill>
                <a:srgbClr val="000000"/>
              </a:solidFill>
            </a:endParaRPr>
          </a:p>
        </p:txBody>
      </p:sp>
      <p:sp>
        <p:nvSpPr>
          <p:cNvPr id="128067" name="Line 84"/>
          <p:cNvSpPr>
            <a:spLocks noChangeShapeType="1"/>
          </p:cNvSpPr>
          <p:nvPr/>
        </p:nvSpPr>
        <p:spPr bwMode="auto">
          <a:xfrm>
            <a:off x="5556250" y="387350"/>
            <a:ext cx="0" cy="381000"/>
          </a:xfrm>
          <a:prstGeom prst="line">
            <a:avLst/>
          </a:prstGeom>
          <a:noFill/>
          <a:ln w="12700" algn="ctr">
            <a:solidFill>
              <a:schemeClr val="tx1"/>
            </a:solidFill>
            <a:round/>
            <a:headEnd/>
            <a:tailEnd/>
          </a:ln>
        </p:spPr>
        <p:txBody>
          <a:bodyPr/>
          <a:lstStyle/>
          <a:p>
            <a:endParaRPr lang="en-US"/>
          </a:p>
        </p:txBody>
      </p:sp>
      <p:sp>
        <p:nvSpPr>
          <p:cNvPr id="12363" name="Line 85"/>
          <p:cNvSpPr>
            <a:spLocks noChangeShapeType="1"/>
          </p:cNvSpPr>
          <p:nvPr/>
        </p:nvSpPr>
        <p:spPr bwMode="auto">
          <a:xfrm>
            <a:off x="5556250" y="768350"/>
            <a:ext cx="0" cy="6070600"/>
          </a:xfrm>
          <a:prstGeom prst="line">
            <a:avLst/>
          </a:prstGeom>
          <a:noFill/>
          <a:ln w="12700" algn="ctr">
            <a:solidFill>
              <a:schemeClr val="bg2">
                <a:lumMod val="40000"/>
                <a:lumOff val="60000"/>
              </a:schemeClr>
            </a:solidFill>
            <a:prstDash val="sysDot"/>
            <a:round/>
            <a:headEnd/>
            <a:tailEnd/>
          </a:ln>
        </p:spPr>
        <p:txBody>
          <a:bodyPr/>
          <a:lstStyle/>
          <a:p>
            <a:pPr>
              <a:defRPr/>
            </a:pPr>
            <a:endParaRPr lang="en-US" sz="1800">
              <a:solidFill>
                <a:srgbClr val="000000"/>
              </a:solidFill>
            </a:endParaRPr>
          </a:p>
        </p:txBody>
      </p:sp>
      <p:sp>
        <p:nvSpPr>
          <p:cNvPr id="128069" name="Line 86"/>
          <p:cNvSpPr>
            <a:spLocks noChangeShapeType="1"/>
          </p:cNvSpPr>
          <p:nvPr/>
        </p:nvSpPr>
        <p:spPr bwMode="auto">
          <a:xfrm>
            <a:off x="6094413" y="387350"/>
            <a:ext cx="0" cy="381000"/>
          </a:xfrm>
          <a:prstGeom prst="line">
            <a:avLst/>
          </a:prstGeom>
          <a:noFill/>
          <a:ln w="12700" algn="ctr">
            <a:solidFill>
              <a:schemeClr val="tx1"/>
            </a:solidFill>
            <a:round/>
            <a:headEnd/>
            <a:tailEnd/>
          </a:ln>
        </p:spPr>
        <p:txBody>
          <a:bodyPr/>
          <a:lstStyle/>
          <a:p>
            <a:endParaRPr lang="en-US"/>
          </a:p>
        </p:txBody>
      </p:sp>
      <p:sp>
        <p:nvSpPr>
          <p:cNvPr id="12365" name="Line 87"/>
          <p:cNvSpPr>
            <a:spLocks noChangeShapeType="1"/>
          </p:cNvSpPr>
          <p:nvPr/>
        </p:nvSpPr>
        <p:spPr bwMode="auto">
          <a:xfrm>
            <a:off x="6094413" y="768350"/>
            <a:ext cx="0" cy="6070600"/>
          </a:xfrm>
          <a:prstGeom prst="line">
            <a:avLst/>
          </a:prstGeom>
          <a:noFill/>
          <a:ln w="12700" algn="ctr">
            <a:solidFill>
              <a:schemeClr val="bg2">
                <a:lumMod val="40000"/>
                <a:lumOff val="60000"/>
              </a:schemeClr>
            </a:solidFill>
            <a:prstDash val="sysDot"/>
            <a:round/>
            <a:headEnd/>
            <a:tailEnd/>
          </a:ln>
        </p:spPr>
        <p:txBody>
          <a:bodyPr/>
          <a:lstStyle/>
          <a:p>
            <a:pPr>
              <a:defRPr/>
            </a:pPr>
            <a:endParaRPr lang="en-US" sz="1800">
              <a:solidFill>
                <a:srgbClr val="000000"/>
              </a:solidFill>
            </a:endParaRPr>
          </a:p>
        </p:txBody>
      </p:sp>
      <p:sp>
        <p:nvSpPr>
          <p:cNvPr id="128071" name="Line 88"/>
          <p:cNvSpPr>
            <a:spLocks noChangeShapeType="1"/>
          </p:cNvSpPr>
          <p:nvPr/>
        </p:nvSpPr>
        <p:spPr bwMode="auto">
          <a:xfrm>
            <a:off x="7816850" y="31750"/>
            <a:ext cx="0" cy="736600"/>
          </a:xfrm>
          <a:prstGeom prst="line">
            <a:avLst/>
          </a:prstGeom>
          <a:noFill/>
          <a:ln w="12700" algn="ctr">
            <a:solidFill>
              <a:schemeClr val="tx1"/>
            </a:solidFill>
            <a:round/>
            <a:headEnd/>
            <a:tailEnd/>
          </a:ln>
        </p:spPr>
        <p:txBody>
          <a:bodyPr/>
          <a:lstStyle/>
          <a:p>
            <a:endParaRPr lang="en-US"/>
          </a:p>
        </p:txBody>
      </p:sp>
      <p:sp>
        <p:nvSpPr>
          <p:cNvPr id="12367" name="Line 89"/>
          <p:cNvSpPr>
            <a:spLocks noChangeShapeType="1"/>
          </p:cNvSpPr>
          <p:nvPr/>
        </p:nvSpPr>
        <p:spPr bwMode="auto">
          <a:xfrm>
            <a:off x="6740525" y="768350"/>
            <a:ext cx="0" cy="6070600"/>
          </a:xfrm>
          <a:prstGeom prst="line">
            <a:avLst/>
          </a:prstGeom>
          <a:noFill/>
          <a:ln w="12700" algn="ctr">
            <a:solidFill>
              <a:schemeClr val="bg2">
                <a:lumMod val="40000"/>
                <a:lumOff val="60000"/>
              </a:schemeClr>
            </a:solidFill>
            <a:prstDash val="sysDot"/>
            <a:round/>
            <a:headEnd/>
            <a:tailEnd/>
          </a:ln>
        </p:spPr>
        <p:txBody>
          <a:bodyPr/>
          <a:lstStyle/>
          <a:p>
            <a:pPr>
              <a:defRPr/>
            </a:pPr>
            <a:endParaRPr lang="en-US" sz="1800">
              <a:solidFill>
                <a:srgbClr val="000000"/>
              </a:solidFill>
            </a:endParaRPr>
          </a:p>
        </p:txBody>
      </p:sp>
      <p:sp>
        <p:nvSpPr>
          <p:cNvPr id="128073" name="Line 90"/>
          <p:cNvSpPr>
            <a:spLocks noChangeShapeType="1"/>
          </p:cNvSpPr>
          <p:nvPr/>
        </p:nvSpPr>
        <p:spPr bwMode="auto">
          <a:xfrm>
            <a:off x="7278688" y="387350"/>
            <a:ext cx="0" cy="381000"/>
          </a:xfrm>
          <a:prstGeom prst="line">
            <a:avLst/>
          </a:prstGeom>
          <a:noFill/>
          <a:ln w="12700" algn="ctr">
            <a:solidFill>
              <a:schemeClr val="tx1"/>
            </a:solidFill>
            <a:round/>
            <a:headEnd/>
            <a:tailEnd/>
          </a:ln>
        </p:spPr>
        <p:txBody>
          <a:bodyPr/>
          <a:lstStyle/>
          <a:p>
            <a:endParaRPr lang="en-US"/>
          </a:p>
        </p:txBody>
      </p:sp>
      <p:sp>
        <p:nvSpPr>
          <p:cNvPr id="12369" name="Line 91"/>
          <p:cNvSpPr>
            <a:spLocks noChangeShapeType="1"/>
          </p:cNvSpPr>
          <p:nvPr/>
        </p:nvSpPr>
        <p:spPr bwMode="auto">
          <a:xfrm>
            <a:off x="7278688" y="768350"/>
            <a:ext cx="0" cy="6070600"/>
          </a:xfrm>
          <a:prstGeom prst="line">
            <a:avLst/>
          </a:prstGeom>
          <a:noFill/>
          <a:ln w="12700" algn="ctr">
            <a:solidFill>
              <a:schemeClr val="bg2">
                <a:lumMod val="40000"/>
                <a:lumOff val="60000"/>
              </a:schemeClr>
            </a:solidFill>
            <a:prstDash val="sysDot"/>
            <a:round/>
            <a:headEnd/>
            <a:tailEnd/>
          </a:ln>
        </p:spPr>
        <p:txBody>
          <a:bodyPr/>
          <a:lstStyle/>
          <a:p>
            <a:pPr>
              <a:defRPr/>
            </a:pPr>
            <a:endParaRPr lang="en-US" sz="1800">
              <a:solidFill>
                <a:srgbClr val="000000"/>
              </a:solidFill>
            </a:endParaRPr>
          </a:p>
        </p:txBody>
      </p:sp>
      <p:sp>
        <p:nvSpPr>
          <p:cNvPr id="12370" name="Line 93"/>
          <p:cNvSpPr>
            <a:spLocks noChangeShapeType="1"/>
          </p:cNvSpPr>
          <p:nvPr/>
        </p:nvSpPr>
        <p:spPr bwMode="auto">
          <a:xfrm>
            <a:off x="7816850" y="768350"/>
            <a:ext cx="0" cy="6070600"/>
          </a:xfrm>
          <a:prstGeom prst="line">
            <a:avLst/>
          </a:prstGeom>
          <a:noFill/>
          <a:ln w="12700" algn="ctr">
            <a:solidFill>
              <a:schemeClr val="bg2">
                <a:lumMod val="40000"/>
                <a:lumOff val="60000"/>
              </a:schemeClr>
            </a:solidFill>
            <a:prstDash val="sysDot"/>
            <a:round/>
            <a:headEnd/>
            <a:tailEnd/>
          </a:ln>
        </p:spPr>
        <p:txBody>
          <a:bodyPr/>
          <a:lstStyle/>
          <a:p>
            <a:pPr>
              <a:defRPr/>
            </a:pPr>
            <a:endParaRPr lang="en-US" sz="1800">
              <a:solidFill>
                <a:srgbClr val="000000"/>
              </a:solidFill>
            </a:endParaRPr>
          </a:p>
        </p:txBody>
      </p:sp>
      <p:sp>
        <p:nvSpPr>
          <p:cNvPr id="128076" name="Line 94"/>
          <p:cNvSpPr>
            <a:spLocks noChangeShapeType="1"/>
          </p:cNvSpPr>
          <p:nvPr/>
        </p:nvSpPr>
        <p:spPr bwMode="auto">
          <a:xfrm>
            <a:off x="8323263" y="387350"/>
            <a:ext cx="0" cy="381000"/>
          </a:xfrm>
          <a:prstGeom prst="line">
            <a:avLst/>
          </a:prstGeom>
          <a:noFill/>
          <a:ln w="12700" algn="ctr">
            <a:solidFill>
              <a:schemeClr val="tx1"/>
            </a:solidFill>
            <a:round/>
            <a:headEnd/>
            <a:tailEnd/>
          </a:ln>
        </p:spPr>
        <p:txBody>
          <a:bodyPr/>
          <a:lstStyle/>
          <a:p>
            <a:endParaRPr lang="en-US"/>
          </a:p>
        </p:txBody>
      </p:sp>
      <p:sp>
        <p:nvSpPr>
          <p:cNvPr id="12372" name="Line 95"/>
          <p:cNvSpPr>
            <a:spLocks noChangeShapeType="1"/>
          </p:cNvSpPr>
          <p:nvPr/>
        </p:nvSpPr>
        <p:spPr bwMode="auto">
          <a:xfrm>
            <a:off x="8323263" y="768350"/>
            <a:ext cx="0" cy="6070600"/>
          </a:xfrm>
          <a:prstGeom prst="line">
            <a:avLst/>
          </a:prstGeom>
          <a:noFill/>
          <a:ln w="12700" algn="ctr">
            <a:solidFill>
              <a:schemeClr val="bg2">
                <a:lumMod val="40000"/>
                <a:lumOff val="60000"/>
              </a:schemeClr>
            </a:solidFill>
            <a:prstDash val="sysDot"/>
            <a:round/>
            <a:headEnd/>
            <a:tailEnd/>
          </a:ln>
        </p:spPr>
        <p:txBody>
          <a:bodyPr/>
          <a:lstStyle/>
          <a:p>
            <a:pPr>
              <a:defRPr/>
            </a:pPr>
            <a:endParaRPr lang="en-US" sz="1800">
              <a:solidFill>
                <a:srgbClr val="000000"/>
              </a:solidFill>
            </a:endParaRPr>
          </a:p>
        </p:txBody>
      </p:sp>
      <p:sp>
        <p:nvSpPr>
          <p:cNvPr id="128078" name="Line 97"/>
          <p:cNvSpPr>
            <a:spLocks noChangeShapeType="1"/>
          </p:cNvSpPr>
          <p:nvPr/>
        </p:nvSpPr>
        <p:spPr bwMode="auto">
          <a:xfrm>
            <a:off x="95250" y="768350"/>
            <a:ext cx="8799513" cy="0"/>
          </a:xfrm>
          <a:prstGeom prst="line">
            <a:avLst/>
          </a:prstGeom>
          <a:noFill/>
          <a:ln w="12700" algn="ctr">
            <a:solidFill>
              <a:schemeClr val="tx1"/>
            </a:solidFill>
            <a:round/>
            <a:headEnd/>
            <a:tailEnd/>
          </a:ln>
        </p:spPr>
        <p:txBody>
          <a:bodyPr/>
          <a:lstStyle/>
          <a:p>
            <a:endParaRPr lang="en-US"/>
          </a:p>
        </p:txBody>
      </p:sp>
      <p:sp>
        <p:nvSpPr>
          <p:cNvPr id="128079" name="Line 98"/>
          <p:cNvSpPr>
            <a:spLocks noChangeShapeType="1"/>
          </p:cNvSpPr>
          <p:nvPr/>
        </p:nvSpPr>
        <p:spPr bwMode="auto">
          <a:xfrm>
            <a:off x="169863" y="2497138"/>
            <a:ext cx="8724900" cy="0"/>
          </a:xfrm>
          <a:prstGeom prst="line">
            <a:avLst/>
          </a:prstGeom>
          <a:noFill/>
          <a:ln w="19050" algn="ctr">
            <a:solidFill>
              <a:srgbClr val="0000FF"/>
            </a:solidFill>
            <a:prstDash val="sysDot"/>
            <a:round/>
            <a:headEnd/>
            <a:tailEnd/>
          </a:ln>
        </p:spPr>
        <p:txBody>
          <a:bodyPr/>
          <a:lstStyle/>
          <a:p>
            <a:endParaRPr lang="en-US"/>
          </a:p>
        </p:txBody>
      </p:sp>
      <p:sp>
        <p:nvSpPr>
          <p:cNvPr id="128080" name="Line 99"/>
          <p:cNvSpPr>
            <a:spLocks noChangeShapeType="1"/>
          </p:cNvSpPr>
          <p:nvPr/>
        </p:nvSpPr>
        <p:spPr bwMode="auto">
          <a:xfrm>
            <a:off x="169863" y="4454525"/>
            <a:ext cx="8724900" cy="0"/>
          </a:xfrm>
          <a:prstGeom prst="line">
            <a:avLst/>
          </a:prstGeom>
          <a:noFill/>
          <a:ln w="19050" algn="ctr">
            <a:solidFill>
              <a:srgbClr val="0000FF"/>
            </a:solidFill>
            <a:prstDash val="sysDot"/>
            <a:round/>
            <a:headEnd/>
            <a:tailEnd/>
          </a:ln>
        </p:spPr>
        <p:txBody>
          <a:bodyPr/>
          <a:lstStyle/>
          <a:p>
            <a:endParaRPr lang="en-US"/>
          </a:p>
        </p:txBody>
      </p:sp>
      <p:sp>
        <p:nvSpPr>
          <p:cNvPr id="128081" name="Line 100"/>
          <p:cNvSpPr>
            <a:spLocks noChangeShapeType="1"/>
          </p:cNvSpPr>
          <p:nvPr/>
        </p:nvSpPr>
        <p:spPr bwMode="auto">
          <a:xfrm>
            <a:off x="93663" y="31750"/>
            <a:ext cx="0" cy="736600"/>
          </a:xfrm>
          <a:prstGeom prst="line">
            <a:avLst/>
          </a:prstGeom>
          <a:noFill/>
          <a:ln w="28575" algn="ctr">
            <a:solidFill>
              <a:schemeClr val="tx1"/>
            </a:solidFill>
            <a:round/>
            <a:headEnd/>
            <a:tailEnd/>
          </a:ln>
        </p:spPr>
        <p:txBody>
          <a:bodyPr/>
          <a:lstStyle/>
          <a:p>
            <a:endParaRPr lang="en-US"/>
          </a:p>
        </p:txBody>
      </p:sp>
      <p:sp>
        <p:nvSpPr>
          <p:cNvPr id="128082" name="Line 102"/>
          <p:cNvSpPr>
            <a:spLocks noChangeShapeType="1"/>
          </p:cNvSpPr>
          <p:nvPr/>
        </p:nvSpPr>
        <p:spPr bwMode="auto">
          <a:xfrm>
            <a:off x="8894763" y="31750"/>
            <a:ext cx="0" cy="736600"/>
          </a:xfrm>
          <a:prstGeom prst="line">
            <a:avLst/>
          </a:prstGeom>
          <a:noFill/>
          <a:ln w="28575" algn="ctr">
            <a:solidFill>
              <a:schemeClr val="tx1"/>
            </a:solidFill>
            <a:round/>
            <a:headEnd/>
            <a:tailEnd/>
          </a:ln>
        </p:spPr>
        <p:txBody>
          <a:bodyPr/>
          <a:lstStyle/>
          <a:p>
            <a:endParaRPr lang="en-US"/>
          </a:p>
        </p:txBody>
      </p:sp>
      <p:sp>
        <p:nvSpPr>
          <p:cNvPr id="128083" name="Line 103"/>
          <p:cNvSpPr>
            <a:spLocks noChangeShapeType="1"/>
          </p:cNvSpPr>
          <p:nvPr/>
        </p:nvSpPr>
        <p:spPr bwMode="auto">
          <a:xfrm>
            <a:off x="8894763" y="768350"/>
            <a:ext cx="0" cy="6070600"/>
          </a:xfrm>
          <a:prstGeom prst="line">
            <a:avLst/>
          </a:prstGeom>
          <a:noFill/>
          <a:ln w="12700" algn="ctr">
            <a:solidFill>
              <a:schemeClr val="bg2"/>
            </a:solidFill>
            <a:prstDash val="sysDot"/>
            <a:round/>
            <a:headEnd/>
            <a:tailEnd/>
          </a:ln>
        </p:spPr>
        <p:txBody>
          <a:bodyPr/>
          <a:lstStyle/>
          <a:p>
            <a:endParaRPr lang="en-US"/>
          </a:p>
        </p:txBody>
      </p:sp>
      <p:sp>
        <p:nvSpPr>
          <p:cNvPr id="128084" name="Line 104"/>
          <p:cNvSpPr>
            <a:spLocks noChangeShapeType="1"/>
          </p:cNvSpPr>
          <p:nvPr/>
        </p:nvSpPr>
        <p:spPr bwMode="auto">
          <a:xfrm>
            <a:off x="93663" y="31750"/>
            <a:ext cx="8801100" cy="0"/>
          </a:xfrm>
          <a:prstGeom prst="line">
            <a:avLst/>
          </a:prstGeom>
          <a:noFill/>
          <a:ln w="28575" algn="ctr">
            <a:solidFill>
              <a:schemeClr val="tx1"/>
            </a:solidFill>
            <a:round/>
            <a:headEnd/>
            <a:tailEnd/>
          </a:ln>
        </p:spPr>
        <p:txBody>
          <a:bodyPr/>
          <a:lstStyle/>
          <a:p>
            <a:endParaRPr lang="en-US"/>
          </a:p>
        </p:txBody>
      </p:sp>
      <p:sp>
        <p:nvSpPr>
          <p:cNvPr id="128085" name="Line 105"/>
          <p:cNvSpPr>
            <a:spLocks noChangeShapeType="1"/>
          </p:cNvSpPr>
          <p:nvPr/>
        </p:nvSpPr>
        <p:spPr bwMode="auto">
          <a:xfrm flipV="1">
            <a:off x="0" y="6846888"/>
            <a:ext cx="9144000" cy="0"/>
          </a:xfrm>
          <a:prstGeom prst="line">
            <a:avLst/>
          </a:prstGeom>
          <a:noFill/>
          <a:ln w="28575" algn="ctr">
            <a:solidFill>
              <a:schemeClr val="tx1"/>
            </a:solidFill>
            <a:round/>
            <a:headEnd/>
            <a:tailEnd/>
          </a:ln>
        </p:spPr>
        <p:txBody>
          <a:bodyPr/>
          <a:lstStyle/>
          <a:p>
            <a:endParaRPr lang="en-US"/>
          </a:p>
        </p:txBody>
      </p:sp>
      <p:sp>
        <p:nvSpPr>
          <p:cNvPr id="128086" name="Rectangle 162"/>
          <p:cNvSpPr>
            <a:spLocks noChangeArrowheads="1"/>
          </p:cNvSpPr>
          <p:nvPr/>
        </p:nvSpPr>
        <p:spPr bwMode="auto">
          <a:xfrm>
            <a:off x="5562600" y="835025"/>
            <a:ext cx="1169988" cy="336550"/>
          </a:xfrm>
          <a:prstGeom prst="rect">
            <a:avLst/>
          </a:prstGeom>
          <a:solidFill>
            <a:srgbClr val="FCE580"/>
          </a:solidFill>
          <a:ln w="9525" algn="ctr">
            <a:solidFill>
              <a:srgbClr val="070000"/>
            </a:solidFill>
            <a:miter lim="800000"/>
            <a:headEnd/>
            <a:tailEnd/>
          </a:ln>
        </p:spPr>
        <p:txBody>
          <a:bodyPr lIns="91427" tIns="45713" rIns="91427" bIns="45713" anchor="ctr"/>
          <a:lstStyle/>
          <a:p>
            <a:pPr algn="ctr"/>
            <a:r>
              <a:rPr lang="en-US">
                <a:solidFill>
                  <a:srgbClr val="000000"/>
                </a:solidFill>
              </a:rPr>
              <a:t>Industry 180-day Transition</a:t>
            </a:r>
          </a:p>
        </p:txBody>
      </p:sp>
      <p:sp>
        <p:nvSpPr>
          <p:cNvPr id="128087" name="Rectangle 172"/>
          <p:cNvSpPr>
            <a:spLocks noChangeArrowheads="1"/>
          </p:cNvSpPr>
          <p:nvPr/>
        </p:nvSpPr>
        <p:spPr bwMode="auto">
          <a:xfrm>
            <a:off x="3810000" y="2554288"/>
            <a:ext cx="4991100" cy="320675"/>
          </a:xfrm>
          <a:prstGeom prst="rect">
            <a:avLst/>
          </a:prstGeom>
          <a:solidFill>
            <a:srgbClr val="FCE580"/>
          </a:solidFill>
          <a:ln w="9525" algn="ctr">
            <a:solidFill>
              <a:srgbClr val="070000"/>
            </a:solidFill>
            <a:miter lim="800000"/>
            <a:headEnd/>
            <a:tailEnd/>
          </a:ln>
        </p:spPr>
        <p:txBody>
          <a:bodyPr lIns="91427" tIns="45713" rIns="91427" bIns="45713" anchor="ctr"/>
          <a:lstStyle/>
          <a:p>
            <a:r>
              <a:rPr lang="en-US">
                <a:solidFill>
                  <a:srgbClr val="000000"/>
                </a:solidFill>
              </a:rPr>
              <a:t>    28-month Cellular Industry Development and Deployment Time</a:t>
            </a:r>
          </a:p>
          <a:p>
            <a:endParaRPr lang="en-US">
              <a:solidFill>
                <a:srgbClr val="000000"/>
              </a:solidFill>
            </a:endParaRPr>
          </a:p>
        </p:txBody>
      </p:sp>
      <p:sp>
        <p:nvSpPr>
          <p:cNvPr id="128088" name="Text Box 219"/>
          <p:cNvSpPr txBox="1">
            <a:spLocks noChangeArrowheads="1"/>
          </p:cNvSpPr>
          <p:nvPr/>
        </p:nvSpPr>
        <p:spPr bwMode="auto">
          <a:xfrm>
            <a:off x="6781800" y="757238"/>
            <a:ext cx="2362200" cy="661987"/>
          </a:xfrm>
          <a:prstGeom prst="rect">
            <a:avLst/>
          </a:prstGeom>
          <a:noFill/>
          <a:ln w="9525">
            <a:noFill/>
            <a:miter lim="800000"/>
            <a:headEnd/>
            <a:tailEnd/>
          </a:ln>
        </p:spPr>
        <p:txBody>
          <a:bodyPr lIns="91427" tIns="45713" rIns="91427" bIns="45713">
            <a:spAutoFit/>
          </a:bodyPr>
          <a:lstStyle/>
          <a:p>
            <a:r>
              <a:rPr lang="en-US">
                <a:solidFill>
                  <a:srgbClr val="000000"/>
                </a:solidFill>
              </a:rPr>
              <a:t>Implementation of CAP IPAWS Profile</a:t>
            </a:r>
          </a:p>
          <a:p>
            <a:r>
              <a:rPr lang="en-US" sz="900">
                <a:solidFill>
                  <a:srgbClr val="000000"/>
                </a:solidFill>
              </a:rPr>
              <a:t>(Facilitates integration of Federal/State/Local alert and warning systems)</a:t>
            </a:r>
          </a:p>
        </p:txBody>
      </p:sp>
      <p:sp>
        <p:nvSpPr>
          <p:cNvPr id="128089" name="AutoShape 222"/>
          <p:cNvSpPr>
            <a:spLocks/>
          </p:cNvSpPr>
          <p:nvPr/>
        </p:nvSpPr>
        <p:spPr bwMode="auto">
          <a:xfrm>
            <a:off x="4876800" y="1447800"/>
            <a:ext cx="755650" cy="779463"/>
          </a:xfrm>
          <a:prstGeom prst="callout2">
            <a:avLst>
              <a:gd name="adj1" fmla="val 5500"/>
              <a:gd name="adj2" fmla="val 18903"/>
              <a:gd name="adj3" fmla="val -23051"/>
              <a:gd name="adj4" fmla="val 19412"/>
              <a:gd name="adj5" fmla="val -37458"/>
              <a:gd name="adj6" fmla="val 19116"/>
            </a:avLst>
          </a:prstGeom>
          <a:noFill/>
          <a:ln w="9525">
            <a:solidFill>
              <a:schemeClr val="tx1"/>
            </a:solidFill>
            <a:miter lim="800000"/>
            <a:headEnd type="triangle" w="med" len="med"/>
            <a:tailEnd/>
          </a:ln>
        </p:spPr>
        <p:txBody>
          <a:bodyPr lIns="0" tIns="45713" rIns="91427" bIns="45713"/>
          <a:lstStyle/>
          <a:p>
            <a:r>
              <a:rPr lang="en-US" sz="900" b="1">
                <a:solidFill>
                  <a:srgbClr val="000000"/>
                </a:solidFill>
              </a:rPr>
              <a:t>OASIS CAP v1.2 Standard Approved</a:t>
            </a:r>
          </a:p>
          <a:p>
            <a:r>
              <a:rPr lang="en-US" sz="900" b="1">
                <a:solidFill>
                  <a:srgbClr val="000000"/>
                </a:solidFill>
              </a:rPr>
              <a:t>(7/1/10)</a:t>
            </a:r>
          </a:p>
        </p:txBody>
      </p:sp>
      <p:sp>
        <p:nvSpPr>
          <p:cNvPr id="128090" name="Rectangle 224"/>
          <p:cNvSpPr>
            <a:spLocks noChangeArrowheads="1"/>
          </p:cNvSpPr>
          <p:nvPr/>
        </p:nvSpPr>
        <p:spPr bwMode="auto">
          <a:xfrm>
            <a:off x="2514600" y="4514850"/>
            <a:ext cx="1981200" cy="320675"/>
          </a:xfrm>
          <a:prstGeom prst="rect">
            <a:avLst/>
          </a:prstGeom>
          <a:solidFill>
            <a:srgbClr val="FCE580"/>
          </a:solidFill>
          <a:ln w="9525" algn="ctr">
            <a:solidFill>
              <a:srgbClr val="070000"/>
            </a:solidFill>
            <a:miter lim="800000"/>
            <a:headEnd/>
            <a:tailEnd/>
          </a:ln>
        </p:spPr>
        <p:txBody>
          <a:bodyPr lIns="91427" tIns="45713" rIns="91427" bIns="45713" anchor="ctr"/>
          <a:lstStyle/>
          <a:p>
            <a:pPr algn="ctr"/>
            <a:r>
              <a:rPr lang="en-US">
                <a:solidFill>
                  <a:srgbClr val="000000"/>
                </a:solidFill>
              </a:rPr>
              <a:t>Design Phase</a:t>
            </a:r>
          </a:p>
        </p:txBody>
      </p:sp>
      <p:sp>
        <p:nvSpPr>
          <p:cNvPr id="128091" name="Text Box 229"/>
          <p:cNvSpPr txBox="1">
            <a:spLocks noChangeArrowheads="1"/>
          </p:cNvSpPr>
          <p:nvPr/>
        </p:nvSpPr>
        <p:spPr bwMode="auto">
          <a:xfrm>
            <a:off x="7758113" y="5410200"/>
            <a:ext cx="1385887" cy="554038"/>
          </a:xfrm>
          <a:prstGeom prst="rect">
            <a:avLst/>
          </a:prstGeom>
          <a:noFill/>
          <a:ln w="9525">
            <a:noFill/>
            <a:miter lim="800000"/>
            <a:headEnd/>
            <a:tailEnd/>
          </a:ln>
        </p:spPr>
        <p:txBody>
          <a:bodyPr lIns="91427" tIns="45713" rIns="91427" bIns="45713">
            <a:spAutoFit/>
          </a:bodyPr>
          <a:lstStyle/>
          <a:p>
            <a:r>
              <a:rPr lang="en-US">
                <a:solidFill>
                  <a:srgbClr val="000000"/>
                </a:solidFill>
              </a:rPr>
              <a:t>74 PEPS Operational</a:t>
            </a:r>
          </a:p>
          <a:p>
            <a:r>
              <a:rPr lang="en-US">
                <a:solidFill>
                  <a:srgbClr val="000000"/>
                </a:solidFill>
              </a:rPr>
              <a:t>90% direct coverage of US Population</a:t>
            </a:r>
          </a:p>
        </p:txBody>
      </p:sp>
      <p:sp>
        <p:nvSpPr>
          <p:cNvPr id="128092" name="AutoShape 221"/>
          <p:cNvSpPr>
            <a:spLocks/>
          </p:cNvSpPr>
          <p:nvPr/>
        </p:nvSpPr>
        <p:spPr bwMode="auto">
          <a:xfrm>
            <a:off x="6500813" y="3121025"/>
            <a:ext cx="884237" cy="436563"/>
          </a:xfrm>
          <a:prstGeom prst="callout2">
            <a:avLst>
              <a:gd name="adj1" fmla="val 26181"/>
              <a:gd name="adj2" fmla="val -8616"/>
              <a:gd name="adj3" fmla="val 26181"/>
              <a:gd name="adj4" fmla="val -23338"/>
              <a:gd name="adj5" fmla="val -25819"/>
              <a:gd name="adj6" fmla="val -23519"/>
            </a:avLst>
          </a:prstGeom>
          <a:noFill/>
          <a:ln w="9525">
            <a:solidFill>
              <a:schemeClr val="tx1"/>
            </a:solidFill>
            <a:miter lim="800000"/>
            <a:headEnd type="triangle" w="med" len="med"/>
            <a:tailEnd/>
          </a:ln>
        </p:spPr>
        <p:txBody>
          <a:bodyPr lIns="0" tIns="45713" rIns="91427" bIns="45713"/>
          <a:lstStyle/>
          <a:p>
            <a:r>
              <a:rPr lang="en-US">
                <a:solidFill>
                  <a:srgbClr val="000000"/>
                </a:solidFill>
              </a:rPr>
              <a:t>FEMA Aggregator and Gateway</a:t>
            </a:r>
          </a:p>
          <a:p>
            <a:r>
              <a:rPr lang="en-US">
                <a:solidFill>
                  <a:srgbClr val="000000"/>
                </a:solidFill>
              </a:rPr>
              <a:t>Online</a:t>
            </a:r>
          </a:p>
        </p:txBody>
      </p:sp>
      <p:sp>
        <p:nvSpPr>
          <p:cNvPr id="128093" name="Rectangle 156"/>
          <p:cNvSpPr>
            <a:spLocks noChangeArrowheads="1"/>
          </p:cNvSpPr>
          <p:nvPr/>
        </p:nvSpPr>
        <p:spPr bwMode="auto">
          <a:xfrm>
            <a:off x="3505200" y="833438"/>
            <a:ext cx="2057400" cy="336550"/>
          </a:xfrm>
          <a:prstGeom prst="rect">
            <a:avLst/>
          </a:prstGeom>
          <a:solidFill>
            <a:srgbClr val="FCE580"/>
          </a:solidFill>
          <a:ln w="9525" algn="ctr">
            <a:solidFill>
              <a:srgbClr val="070000"/>
            </a:solidFill>
            <a:miter lim="800000"/>
            <a:headEnd/>
            <a:tailEnd/>
          </a:ln>
        </p:spPr>
        <p:txBody>
          <a:bodyPr lIns="91427" tIns="45713" rIns="91427" bIns="45713" anchor="ctr"/>
          <a:lstStyle/>
          <a:p>
            <a:pPr algn="ctr"/>
            <a:r>
              <a:rPr lang="en-US">
                <a:solidFill>
                  <a:srgbClr val="000000"/>
                </a:solidFill>
              </a:rPr>
              <a:t>FEMA and Industry Preparation</a:t>
            </a:r>
          </a:p>
        </p:txBody>
      </p:sp>
      <p:sp>
        <p:nvSpPr>
          <p:cNvPr id="128094" name="AutoShape 164"/>
          <p:cNvSpPr>
            <a:spLocks noChangeArrowheads="1"/>
          </p:cNvSpPr>
          <p:nvPr/>
        </p:nvSpPr>
        <p:spPr bwMode="auto">
          <a:xfrm>
            <a:off x="5437188" y="842963"/>
            <a:ext cx="244475" cy="315912"/>
          </a:xfrm>
          <a:prstGeom prst="diamond">
            <a:avLst/>
          </a:prstGeom>
          <a:solidFill>
            <a:schemeClr val="accent1"/>
          </a:solidFill>
          <a:ln w="9525">
            <a:solidFill>
              <a:schemeClr val="tx1"/>
            </a:solidFill>
            <a:miter lim="800000"/>
            <a:headEnd/>
            <a:tailEnd/>
          </a:ln>
        </p:spPr>
        <p:txBody>
          <a:bodyPr wrap="none" anchor="ctr"/>
          <a:lstStyle/>
          <a:p>
            <a:endParaRPr lang="en-US" sz="1800">
              <a:solidFill>
                <a:srgbClr val="000000"/>
              </a:solidFill>
            </a:endParaRPr>
          </a:p>
        </p:txBody>
      </p:sp>
      <p:sp>
        <p:nvSpPr>
          <p:cNvPr id="128095" name="AutoShape 222"/>
          <p:cNvSpPr>
            <a:spLocks/>
          </p:cNvSpPr>
          <p:nvPr/>
        </p:nvSpPr>
        <p:spPr bwMode="auto">
          <a:xfrm>
            <a:off x="5638800" y="1184275"/>
            <a:ext cx="1231900" cy="696913"/>
          </a:xfrm>
          <a:prstGeom prst="callout2">
            <a:avLst>
              <a:gd name="adj1" fmla="val 39093"/>
              <a:gd name="adj2" fmla="val -2653"/>
              <a:gd name="adj3" fmla="val 39097"/>
              <a:gd name="adj4" fmla="val -29407"/>
              <a:gd name="adj5" fmla="val -2088"/>
              <a:gd name="adj6" fmla="val -29644"/>
            </a:avLst>
          </a:prstGeom>
          <a:noFill/>
          <a:ln w="9525">
            <a:solidFill>
              <a:schemeClr val="tx1"/>
            </a:solidFill>
            <a:miter lim="800000"/>
            <a:headEnd type="triangle" w="med" len="med"/>
            <a:tailEnd/>
          </a:ln>
        </p:spPr>
        <p:txBody>
          <a:bodyPr lIns="0" tIns="45713" rIns="91427" bIns="45713"/>
          <a:lstStyle/>
          <a:p>
            <a:r>
              <a:rPr lang="en-US" sz="900" b="1">
                <a:solidFill>
                  <a:srgbClr val="000000"/>
                </a:solidFill>
              </a:rPr>
              <a:t>CAP to EAS Implementation </a:t>
            </a:r>
          </a:p>
          <a:p>
            <a:r>
              <a:rPr lang="en-US" sz="900" b="1">
                <a:solidFill>
                  <a:srgbClr val="000000"/>
                </a:solidFill>
              </a:rPr>
              <a:t>Guide Endorsed by FEMA (8/9/10)</a:t>
            </a:r>
          </a:p>
        </p:txBody>
      </p:sp>
      <p:sp>
        <p:nvSpPr>
          <p:cNvPr id="128096" name="AutoShape 222"/>
          <p:cNvSpPr>
            <a:spLocks/>
          </p:cNvSpPr>
          <p:nvPr/>
        </p:nvSpPr>
        <p:spPr bwMode="auto">
          <a:xfrm>
            <a:off x="3114675" y="1779588"/>
            <a:ext cx="1600200" cy="658812"/>
          </a:xfrm>
          <a:prstGeom prst="callout2">
            <a:avLst>
              <a:gd name="adj1" fmla="val -5519"/>
              <a:gd name="adj2" fmla="val 51718"/>
              <a:gd name="adj3" fmla="val -63852"/>
              <a:gd name="adj4" fmla="val 51468"/>
              <a:gd name="adj5" fmla="val -92287"/>
              <a:gd name="adj6" fmla="val 51259"/>
            </a:avLst>
          </a:prstGeom>
          <a:noFill/>
          <a:ln w="9525">
            <a:solidFill>
              <a:schemeClr val="tx1"/>
            </a:solidFill>
            <a:miter lim="800000"/>
            <a:headEnd type="triangle" w="med" len="med"/>
            <a:tailEnd/>
          </a:ln>
        </p:spPr>
        <p:txBody>
          <a:bodyPr lIns="0" tIns="45713" rIns="91427" bIns="45713"/>
          <a:lstStyle/>
          <a:p>
            <a:r>
              <a:rPr lang="en-US" sz="900" b="1">
                <a:solidFill>
                  <a:srgbClr val="000000"/>
                </a:solidFill>
              </a:rPr>
              <a:t>Submit CAP to EAS Translation Requirements</a:t>
            </a:r>
          </a:p>
          <a:p>
            <a:r>
              <a:rPr lang="en-US" sz="900" b="1">
                <a:solidFill>
                  <a:srgbClr val="000000"/>
                </a:solidFill>
              </a:rPr>
              <a:t>to OASIS</a:t>
            </a:r>
          </a:p>
        </p:txBody>
      </p:sp>
      <p:sp>
        <p:nvSpPr>
          <p:cNvPr id="128097" name="AutoShape 221"/>
          <p:cNvSpPr>
            <a:spLocks/>
          </p:cNvSpPr>
          <p:nvPr/>
        </p:nvSpPr>
        <p:spPr bwMode="auto">
          <a:xfrm>
            <a:off x="2301875" y="5394325"/>
            <a:ext cx="804863" cy="150813"/>
          </a:xfrm>
          <a:prstGeom prst="callout2">
            <a:avLst>
              <a:gd name="adj1" fmla="val -11657"/>
              <a:gd name="adj2" fmla="val 27676"/>
              <a:gd name="adj3" fmla="val -157403"/>
              <a:gd name="adj4" fmla="val 27718"/>
              <a:gd name="adj5" fmla="val -378620"/>
              <a:gd name="adj6" fmla="val 27324"/>
            </a:avLst>
          </a:prstGeom>
          <a:noFill/>
          <a:ln w="9525">
            <a:solidFill>
              <a:schemeClr val="tx1"/>
            </a:solidFill>
            <a:miter lim="800000"/>
            <a:headEnd type="triangle" w="med" len="med"/>
            <a:tailEnd/>
          </a:ln>
        </p:spPr>
        <p:txBody>
          <a:bodyPr lIns="0" tIns="45713" rIns="0" bIns="45713"/>
          <a:lstStyle/>
          <a:p>
            <a:r>
              <a:rPr lang="en-US" b="1">
                <a:solidFill>
                  <a:srgbClr val="000000"/>
                </a:solidFill>
              </a:rPr>
              <a:t>Contract Award/ NTP</a:t>
            </a:r>
          </a:p>
        </p:txBody>
      </p:sp>
      <p:sp>
        <p:nvSpPr>
          <p:cNvPr id="128098" name="AutoShape 221"/>
          <p:cNvSpPr>
            <a:spLocks/>
          </p:cNvSpPr>
          <p:nvPr/>
        </p:nvSpPr>
        <p:spPr bwMode="auto">
          <a:xfrm>
            <a:off x="3810000" y="6278563"/>
            <a:ext cx="919163" cy="101600"/>
          </a:xfrm>
          <a:prstGeom prst="callout2">
            <a:avLst>
              <a:gd name="adj1" fmla="val 181731"/>
              <a:gd name="adj2" fmla="val -5421"/>
              <a:gd name="adj3" fmla="val 181731"/>
              <a:gd name="adj4" fmla="val -35037"/>
              <a:gd name="adj5" fmla="val -1408417"/>
              <a:gd name="adj6" fmla="val -35380"/>
            </a:avLst>
          </a:prstGeom>
          <a:noFill/>
          <a:ln w="9525">
            <a:solidFill>
              <a:schemeClr val="tx1"/>
            </a:solidFill>
            <a:miter lim="800000"/>
            <a:headEnd type="triangle" w="med" len="med"/>
            <a:tailEnd/>
          </a:ln>
        </p:spPr>
        <p:txBody>
          <a:bodyPr lIns="0" tIns="45713" rIns="0" bIns="45713"/>
          <a:lstStyle/>
          <a:p>
            <a:r>
              <a:rPr lang="en-US" b="1">
                <a:solidFill>
                  <a:srgbClr val="000000"/>
                </a:solidFill>
              </a:rPr>
              <a:t>Initial Module Design</a:t>
            </a:r>
          </a:p>
        </p:txBody>
      </p:sp>
      <p:sp>
        <p:nvSpPr>
          <p:cNvPr id="128099" name="AutoShape 221"/>
          <p:cNvSpPr>
            <a:spLocks/>
          </p:cNvSpPr>
          <p:nvPr/>
        </p:nvSpPr>
        <p:spPr bwMode="auto">
          <a:xfrm>
            <a:off x="5710238" y="5043488"/>
            <a:ext cx="889000" cy="228600"/>
          </a:xfrm>
          <a:prstGeom prst="callout2">
            <a:avLst>
              <a:gd name="adj1" fmla="val 88463"/>
              <a:gd name="adj2" fmla="val -5602"/>
              <a:gd name="adj3" fmla="val 90384"/>
              <a:gd name="adj4" fmla="val -78389"/>
              <a:gd name="adj5" fmla="val -97741"/>
              <a:gd name="adj6" fmla="val -78611"/>
            </a:avLst>
          </a:prstGeom>
          <a:noFill/>
          <a:ln w="9525">
            <a:solidFill>
              <a:schemeClr val="tx1"/>
            </a:solidFill>
            <a:miter lim="800000"/>
            <a:headEnd type="triangle" w="med" len="med"/>
            <a:tailEnd/>
          </a:ln>
        </p:spPr>
        <p:txBody>
          <a:bodyPr lIns="0" tIns="45713" rIns="0" bIns="45713"/>
          <a:lstStyle/>
          <a:p>
            <a:r>
              <a:rPr lang="en-US" b="1">
                <a:solidFill>
                  <a:srgbClr val="000000"/>
                </a:solidFill>
              </a:rPr>
              <a:t>Begin construction</a:t>
            </a:r>
          </a:p>
        </p:txBody>
      </p:sp>
      <p:sp>
        <p:nvSpPr>
          <p:cNvPr id="128100" name="AutoShape 221"/>
          <p:cNvSpPr>
            <a:spLocks/>
          </p:cNvSpPr>
          <p:nvPr/>
        </p:nvSpPr>
        <p:spPr bwMode="auto">
          <a:xfrm>
            <a:off x="4808538" y="5730875"/>
            <a:ext cx="687387" cy="152400"/>
          </a:xfrm>
          <a:prstGeom prst="callout2">
            <a:avLst>
              <a:gd name="adj1" fmla="val 167306"/>
              <a:gd name="adj2" fmla="val -7245"/>
              <a:gd name="adj3" fmla="val 173079"/>
              <a:gd name="adj4" fmla="val -43588"/>
              <a:gd name="adj5" fmla="val -579213"/>
              <a:gd name="adj6" fmla="val -44333"/>
            </a:avLst>
          </a:prstGeom>
          <a:noFill/>
          <a:ln w="9525">
            <a:solidFill>
              <a:schemeClr val="tx1"/>
            </a:solidFill>
            <a:miter lim="800000"/>
            <a:headEnd type="triangle" w="med" len="med"/>
            <a:tailEnd/>
          </a:ln>
        </p:spPr>
        <p:txBody>
          <a:bodyPr lIns="0" tIns="45713" rIns="0" bIns="45713"/>
          <a:lstStyle/>
          <a:p>
            <a:r>
              <a:rPr lang="en-US" b="1">
                <a:solidFill>
                  <a:srgbClr val="000000"/>
                </a:solidFill>
              </a:rPr>
              <a:t>Fuel System Design/ FEMA Approval</a:t>
            </a:r>
          </a:p>
        </p:txBody>
      </p:sp>
      <p:sp>
        <p:nvSpPr>
          <p:cNvPr id="128101" name="Text Box 219"/>
          <p:cNvSpPr txBox="1">
            <a:spLocks noChangeArrowheads="1"/>
          </p:cNvSpPr>
          <p:nvPr/>
        </p:nvSpPr>
        <p:spPr bwMode="auto">
          <a:xfrm>
            <a:off x="7408863" y="3140075"/>
            <a:ext cx="1835150" cy="568325"/>
          </a:xfrm>
          <a:prstGeom prst="rect">
            <a:avLst/>
          </a:prstGeom>
          <a:noFill/>
          <a:ln w="9525">
            <a:noFill/>
            <a:miter lim="800000"/>
            <a:headEnd/>
            <a:tailEnd/>
          </a:ln>
        </p:spPr>
        <p:txBody>
          <a:bodyPr lIns="91427" tIns="45713" rIns="91427" bIns="45713">
            <a:spAutoFit/>
          </a:bodyPr>
          <a:lstStyle/>
          <a:p>
            <a:r>
              <a:rPr lang="en-US">
                <a:solidFill>
                  <a:srgbClr val="000000"/>
                </a:solidFill>
              </a:rPr>
              <a:t>Provides geo-targeted broadcast alerts to cellular devices</a:t>
            </a:r>
          </a:p>
        </p:txBody>
      </p:sp>
      <p:sp>
        <p:nvSpPr>
          <p:cNvPr id="128102" name="Line 137"/>
          <p:cNvSpPr>
            <a:spLocks noChangeShapeType="1"/>
          </p:cNvSpPr>
          <p:nvPr/>
        </p:nvSpPr>
        <p:spPr bwMode="auto">
          <a:xfrm>
            <a:off x="8802688" y="2878138"/>
            <a:ext cx="0" cy="236537"/>
          </a:xfrm>
          <a:prstGeom prst="line">
            <a:avLst/>
          </a:prstGeom>
          <a:noFill/>
          <a:ln w="9525">
            <a:solidFill>
              <a:schemeClr val="tx1"/>
            </a:solidFill>
            <a:round/>
            <a:headEnd/>
            <a:tailEnd type="triangle" w="med" len="med"/>
          </a:ln>
        </p:spPr>
        <p:txBody>
          <a:bodyPr/>
          <a:lstStyle/>
          <a:p>
            <a:endParaRPr lang="en-US"/>
          </a:p>
        </p:txBody>
      </p:sp>
      <p:sp>
        <p:nvSpPr>
          <p:cNvPr id="128103" name="Text Box 140"/>
          <p:cNvSpPr txBox="1">
            <a:spLocks noChangeArrowheads="1"/>
          </p:cNvSpPr>
          <p:nvPr/>
        </p:nvSpPr>
        <p:spPr bwMode="auto">
          <a:xfrm>
            <a:off x="336550" y="4763"/>
            <a:ext cx="987425" cy="274637"/>
          </a:xfrm>
          <a:prstGeom prst="rect">
            <a:avLst/>
          </a:prstGeom>
          <a:noFill/>
          <a:ln w="9525">
            <a:noFill/>
            <a:miter lim="800000"/>
            <a:headEnd/>
            <a:tailEnd/>
          </a:ln>
        </p:spPr>
        <p:txBody>
          <a:bodyPr wrap="none">
            <a:spAutoFit/>
          </a:bodyPr>
          <a:lstStyle/>
          <a:p>
            <a:r>
              <a:rPr lang="en-US" sz="1200" b="1">
                <a:solidFill>
                  <a:srgbClr val="000000"/>
                </a:solidFill>
              </a:rPr>
              <a:t>Fiscal Year</a:t>
            </a:r>
          </a:p>
        </p:txBody>
      </p:sp>
      <p:sp>
        <p:nvSpPr>
          <p:cNvPr id="128104" name="Line 141"/>
          <p:cNvSpPr>
            <a:spLocks noChangeShapeType="1"/>
          </p:cNvSpPr>
          <p:nvPr/>
        </p:nvSpPr>
        <p:spPr bwMode="auto">
          <a:xfrm>
            <a:off x="111125" y="55563"/>
            <a:ext cx="1122363" cy="701675"/>
          </a:xfrm>
          <a:prstGeom prst="line">
            <a:avLst/>
          </a:prstGeom>
          <a:noFill/>
          <a:ln w="9525">
            <a:solidFill>
              <a:schemeClr val="tx1"/>
            </a:solidFill>
            <a:round/>
            <a:headEnd/>
            <a:tailEnd/>
          </a:ln>
        </p:spPr>
        <p:txBody>
          <a:bodyPr/>
          <a:lstStyle/>
          <a:p>
            <a:endParaRPr lang="en-US"/>
          </a:p>
        </p:txBody>
      </p:sp>
      <p:sp>
        <p:nvSpPr>
          <p:cNvPr id="128105" name="Text Box 142"/>
          <p:cNvSpPr txBox="1">
            <a:spLocks noChangeArrowheads="1"/>
          </p:cNvSpPr>
          <p:nvPr/>
        </p:nvSpPr>
        <p:spPr bwMode="auto">
          <a:xfrm>
            <a:off x="307975" y="528638"/>
            <a:ext cx="700088" cy="274637"/>
          </a:xfrm>
          <a:prstGeom prst="rect">
            <a:avLst/>
          </a:prstGeom>
          <a:noFill/>
          <a:ln w="9525">
            <a:noFill/>
            <a:miter lim="800000"/>
            <a:headEnd/>
            <a:tailEnd/>
          </a:ln>
        </p:spPr>
        <p:txBody>
          <a:bodyPr wrap="none">
            <a:spAutoFit/>
          </a:bodyPr>
          <a:lstStyle/>
          <a:p>
            <a:r>
              <a:rPr lang="en-US" sz="1200" b="1">
                <a:solidFill>
                  <a:srgbClr val="000000"/>
                </a:solidFill>
              </a:rPr>
              <a:t>Project</a:t>
            </a:r>
          </a:p>
        </p:txBody>
      </p:sp>
      <p:sp>
        <p:nvSpPr>
          <p:cNvPr id="128106" name="AutoShape 222"/>
          <p:cNvSpPr>
            <a:spLocks/>
          </p:cNvSpPr>
          <p:nvPr/>
        </p:nvSpPr>
        <p:spPr bwMode="auto">
          <a:xfrm>
            <a:off x="6027738" y="1947863"/>
            <a:ext cx="1447800" cy="469900"/>
          </a:xfrm>
          <a:prstGeom prst="callout2">
            <a:avLst>
              <a:gd name="adj1" fmla="val 20662"/>
              <a:gd name="adj2" fmla="val -1069"/>
              <a:gd name="adj3" fmla="val 20662"/>
              <a:gd name="adj4" fmla="val -32269"/>
              <a:gd name="adj5" fmla="val -165583"/>
              <a:gd name="adj6" fmla="val -32815"/>
            </a:avLst>
          </a:prstGeom>
          <a:noFill/>
          <a:ln w="9525">
            <a:solidFill>
              <a:schemeClr val="tx1"/>
            </a:solidFill>
            <a:miter lim="800000"/>
            <a:headEnd type="triangle" w="med" len="med"/>
            <a:tailEnd/>
          </a:ln>
        </p:spPr>
        <p:txBody>
          <a:bodyPr lIns="0" tIns="45713" rIns="91427" bIns="45713"/>
          <a:lstStyle/>
          <a:p>
            <a:r>
              <a:rPr lang="en-US" sz="900">
                <a:solidFill>
                  <a:srgbClr val="000000"/>
                </a:solidFill>
              </a:rPr>
              <a:t>FEMA Announces IPAWS CAP Adoption</a:t>
            </a:r>
          </a:p>
        </p:txBody>
      </p:sp>
      <p:sp>
        <p:nvSpPr>
          <p:cNvPr id="128107" name="Rectangle 37"/>
          <p:cNvSpPr>
            <a:spLocks noChangeArrowheads="1"/>
          </p:cNvSpPr>
          <p:nvPr/>
        </p:nvSpPr>
        <p:spPr bwMode="auto">
          <a:xfrm>
            <a:off x="0" y="4495800"/>
            <a:ext cx="1300163" cy="2286000"/>
          </a:xfrm>
          <a:prstGeom prst="rect">
            <a:avLst/>
          </a:prstGeom>
          <a:solidFill>
            <a:schemeClr val="bg2">
              <a:alpha val="36862"/>
            </a:schemeClr>
          </a:solidFill>
          <a:ln w="9525">
            <a:noFill/>
            <a:miter lim="800000"/>
            <a:headEnd/>
            <a:tailEnd/>
          </a:ln>
        </p:spPr>
        <p:txBody>
          <a:bodyPr anchor="ctr" anchorCtr="1"/>
          <a:lstStyle/>
          <a:p>
            <a:pPr>
              <a:spcBef>
                <a:spcPct val="100000"/>
              </a:spcBef>
              <a:buClr>
                <a:srgbClr val="0B1F65"/>
              </a:buClr>
              <a:buFont typeface="Webdings" pitchFamily="18" charset="2"/>
              <a:buNone/>
            </a:pPr>
            <a:r>
              <a:rPr lang="en-US" sz="1600" b="1">
                <a:solidFill>
                  <a:srgbClr val="000000"/>
                </a:solidFill>
              </a:rPr>
              <a:t>Primary Entry Point  (PEP) Expansion</a:t>
            </a:r>
          </a:p>
        </p:txBody>
      </p:sp>
      <p:sp>
        <p:nvSpPr>
          <p:cNvPr id="128108" name="Line 74"/>
          <p:cNvSpPr>
            <a:spLocks noChangeShapeType="1"/>
          </p:cNvSpPr>
          <p:nvPr/>
        </p:nvSpPr>
        <p:spPr bwMode="auto">
          <a:xfrm>
            <a:off x="2316163" y="387350"/>
            <a:ext cx="0" cy="381000"/>
          </a:xfrm>
          <a:prstGeom prst="line">
            <a:avLst/>
          </a:prstGeom>
          <a:noFill/>
          <a:ln w="12700" algn="ctr">
            <a:solidFill>
              <a:schemeClr val="tx1"/>
            </a:solidFill>
            <a:round/>
            <a:headEnd/>
            <a:tailEnd/>
          </a:ln>
        </p:spPr>
        <p:txBody>
          <a:bodyPr/>
          <a:lstStyle/>
          <a:p>
            <a:endParaRPr lang="en-US"/>
          </a:p>
        </p:txBody>
      </p:sp>
      <p:sp>
        <p:nvSpPr>
          <p:cNvPr id="128109" name="Line 90"/>
          <p:cNvSpPr>
            <a:spLocks noChangeShapeType="1"/>
          </p:cNvSpPr>
          <p:nvPr/>
        </p:nvSpPr>
        <p:spPr bwMode="auto">
          <a:xfrm>
            <a:off x="6745288" y="387350"/>
            <a:ext cx="0" cy="381000"/>
          </a:xfrm>
          <a:prstGeom prst="line">
            <a:avLst/>
          </a:prstGeom>
          <a:noFill/>
          <a:ln w="12700" algn="ctr">
            <a:solidFill>
              <a:schemeClr val="tx1"/>
            </a:solidFill>
            <a:round/>
            <a:headEnd/>
            <a:tailEnd/>
          </a:ln>
        </p:spPr>
        <p:txBody>
          <a:bodyPr/>
          <a:lstStyle/>
          <a:p>
            <a:endParaRPr lang="en-US"/>
          </a:p>
        </p:txBody>
      </p:sp>
      <p:sp>
        <p:nvSpPr>
          <p:cNvPr id="128110" name="AutoShape 164"/>
          <p:cNvSpPr>
            <a:spLocks noChangeArrowheads="1"/>
          </p:cNvSpPr>
          <p:nvPr/>
        </p:nvSpPr>
        <p:spPr bwMode="auto">
          <a:xfrm>
            <a:off x="6619875" y="842963"/>
            <a:ext cx="244475" cy="315912"/>
          </a:xfrm>
          <a:prstGeom prst="diamond">
            <a:avLst/>
          </a:prstGeom>
          <a:solidFill>
            <a:srgbClr val="00CC00"/>
          </a:solidFill>
          <a:ln w="9525">
            <a:solidFill>
              <a:schemeClr val="tx1"/>
            </a:solidFill>
            <a:miter lim="800000"/>
            <a:headEnd/>
            <a:tailEnd/>
          </a:ln>
        </p:spPr>
        <p:txBody>
          <a:bodyPr wrap="none" anchor="ctr"/>
          <a:lstStyle/>
          <a:p>
            <a:endParaRPr lang="en-US" sz="1800">
              <a:solidFill>
                <a:srgbClr val="000000"/>
              </a:solidFill>
            </a:endParaRPr>
          </a:p>
        </p:txBody>
      </p:sp>
      <p:sp>
        <p:nvSpPr>
          <p:cNvPr id="128111" name="AutoShape 164"/>
          <p:cNvSpPr>
            <a:spLocks noChangeArrowheads="1"/>
          </p:cNvSpPr>
          <p:nvPr/>
        </p:nvSpPr>
        <p:spPr bwMode="auto">
          <a:xfrm>
            <a:off x="8678863" y="2568575"/>
            <a:ext cx="244475" cy="315913"/>
          </a:xfrm>
          <a:prstGeom prst="diamond">
            <a:avLst/>
          </a:prstGeom>
          <a:solidFill>
            <a:srgbClr val="00CC00"/>
          </a:solidFill>
          <a:ln w="9525">
            <a:solidFill>
              <a:schemeClr val="tx1"/>
            </a:solidFill>
            <a:miter lim="800000"/>
            <a:headEnd/>
            <a:tailEnd/>
          </a:ln>
        </p:spPr>
        <p:txBody>
          <a:bodyPr wrap="none" anchor="ctr"/>
          <a:lstStyle/>
          <a:p>
            <a:endParaRPr lang="en-US" sz="1800">
              <a:solidFill>
                <a:srgbClr val="000000"/>
              </a:solidFill>
            </a:endParaRPr>
          </a:p>
        </p:txBody>
      </p:sp>
      <p:sp>
        <p:nvSpPr>
          <p:cNvPr id="128112" name="Rectangle 22"/>
          <p:cNvSpPr>
            <a:spLocks noChangeArrowheads="1"/>
          </p:cNvSpPr>
          <p:nvPr/>
        </p:nvSpPr>
        <p:spPr bwMode="auto">
          <a:xfrm>
            <a:off x="0" y="787400"/>
            <a:ext cx="1295400" cy="1676400"/>
          </a:xfrm>
          <a:prstGeom prst="rect">
            <a:avLst/>
          </a:prstGeom>
          <a:solidFill>
            <a:schemeClr val="bg2">
              <a:alpha val="36862"/>
            </a:schemeClr>
          </a:solidFill>
          <a:ln w="9525">
            <a:noFill/>
            <a:miter lim="800000"/>
            <a:headEnd/>
            <a:tailEnd/>
          </a:ln>
        </p:spPr>
        <p:txBody>
          <a:bodyPr anchor="ctr" anchorCtr="1"/>
          <a:lstStyle/>
          <a:p>
            <a:pPr>
              <a:spcBef>
                <a:spcPct val="100000"/>
              </a:spcBef>
              <a:buClr>
                <a:srgbClr val="0B1F65"/>
              </a:buClr>
              <a:buFont typeface="Webdings" pitchFamily="18" charset="2"/>
              <a:buNone/>
            </a:pPr>
            <a:r>
              <a:rPr lang="en-US" sz="1600" b="1">
                <a:solidFill>
                  <a:srgbClr val="000000"/>
                </a:solidFill>
              </a:rPr>
              <a:t>Common Alerting Protocol (CAP)</a:t>
            </a:r>
          </a:p>
        </p:txBody>
      </p:sp>
      <p:sp>
        <p:nvSpPr>
          <p:cNvPr id="128113" name="TextBox 137"/>
          <p:cNvSpPr txBox="1">
            <a:spLocks noChangeArrowheads="1"/>
          </p:cNvSpPr>
          <p:nvPr/>
        </p:nvSpPr>
        <p:spPr bwMode="auto">
          <a:xfrm>
            <a:off x="7854950" y="5006975"/>
            <a:ext cx="1066800" cy="400050"/>
          </a:xfrm>
          <a:prstGeom prst="rect">
            <a:avLst/>
          </a:prstGeom>
          <a:noFill/>
          <a:ln w="9525">
            <a:noFill/>
            <a:miter lim="800000"/>
            <a:headEnd/>
            <a:tailEnd/>
          </a:ln>
        </p:spPr>
        <p:txBody>
          <a:bodyPr>
            <a:spAutoFit/>
          </a:bodyPr>
          <a:lstStyle/>
          <a:p>
            <a:r>
              <a:rPr lang="en-US">
                <a:solidFill>
                  <a:srgbClr val="000000"/>
                </a:solidFill>
              </a:rPr>
              <a:t>Accept Sites</a:t>
            </a:r>
          </a:p>
          <a:p>
            <a:r>
              <a:rPr lang="en-US">
                <a:solidFill>
                  <a:srgbClr val="000000"/>
                </a:solidFill>
              </a:rPr>
              <a:t>32 Completed</a:t>
            </a:r>
          </a:p>
        </p:txBody>
      </p:sp>
      <p:cxnSp>
        <p:nvCxnSpPr>
          <p:cNvPr id="140" name="Straight Arrow Connector 139"/>
          <p:cNvCxnSpPr/>
          <p:nvPr/>
        </p:nvCxnSpPr>
        <p:spPr>
          <a:xfrm rot="16200000" flipH="1">
            <a:off x="8215312" y="4910138"/>
            <a:ext cx="201613" cy="793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115" name="Rectangle 156"/>
          <p:cNvSpPr>
            <a:spLocks noChangeArrowheads="1"/>
          </p:cNvSpPr>
          <p:nvPr/>
        </p:nvSpPr>
        <p:spPr bwMode="auto">
          <a:xfrm>
            <a:off x="1295400" y="835025"/>
            <a:ext cx="2209800" cy="336550"/>
          </a:xfrm>
          <a:prstGeom prst="rect">
            <a:avLst/>
          </a:prstGeom>
          <a:solidFill>
            <a:srgbClr val="FCE580"/>
          </a:solidFill>
          <a:ln w="9525" algn="ctr">
            <a:solidFill>
              <a:srgbClr val="070000"/>
            </a:solidFill>
            <a:miter lim="800000"/>
            <a:headEnd/>
            <a:tailEnd/>
          </a:ln>
        </p:spPr>
        <p:txBody>
          <a:bodyPr lIns="91427" tIns="45713" rIns="91427" bIns="45713" anchor="ctr"/>
          <a:lstStyle/>
          <a:p>
            <a:pPr algn="ctr"/>
            <a:r>
              <a:rPr lang="en-US">
                <a:solidFill>
                  <a:srgbClr val="000000"/>
                </a:solidFill>
              </a:rPr>
              <a:t>CAP V1.2 Approval through OASIS</a:t>
            </a:r>
          </a:p>
        </p:txBody>
      </p:sp>
      <p:sp>
        <p:nvSpPr>
          <p:cNvPr id="128116" name="AutoShape 164"/>
          <p:cNvSpPr>
            <a:spLocks noChangeArrowheads="1"/>
          </p:cNvSpPr>
          <p:nvPr/>
        </p:nvSpPr>
        <p:spPr bwMode="auto">
          <a:xfrm>
            <a:off x="3387725" y="842963"/>
            <a:ext cx="244475" cy="315912"/>
          </a:xfrm>
          <a:prstGeom prst="diamond">
            <a:avLst/>
          </a:prstGeom>
          <a:solidFill>
            <a:schemeClr val="accent1"/>
          </a:solidFill>
          <a:ln w="9525">
            <a:solidFill>
              <a:schemeClr val="tx1"/>
            </a:solidFill>
            <a:miter lim="800000"/>
            <a:headEnd/>
            <a:tailEnd/>
          </a:ln>
        </p:spPr>
        <p:txBody>
          <a:bodyPr wrap="none" anchor="ctr"/>
          <a:lstStyle/>
          <a:p>
            <a:endParaRPr lang="en-US" sz="1800">
              <a:solidFill>
                <a:srgbClr val="000000"/>
              </a:solidFill>
            </a:endParaRPr>
          </a:p>
        </p:txBody>
      </p:sp>
      <p:sp>
        <p:nvSpPr>
          <p:cNvPr id="128117" name="Line 78"/>
          <p:cNvSpPr>
            <a:spLocks noChangeShapeType="1"/>
          </p:cNvSpPr>
          <p:nvPr/>
        </p:nvSpPr>
        <p:spPr bwMode="auto">
          <a:xfrm>
            <a:off x="4464050" y="390525"/>
            <a:ext cx="0" cy="381000"/>
          </a:xfrm>
          <a:prstGeom prst="line">
            <a:avLst/>
          </a:prstGeom>
          <a:noFill/>
          <a:ln w="12700" algn="ctr">
            <a:solidFill>
              <a:schemeClr val="tx1"/>
            </a:solidFill>
            <a:round/>
            <a:headEnd/>
            <a:tailEnd/>
          </a:ln>
        </p:spPr>
        <p:txBody>
          <a:bodyPr/>
          <a:lstStyle/>
          <a:p>
            <a:endParaRPr lang="en-US"/>
          </a:p>
        </p:txBody>
      </p:sp>
      <p:sp>
        <p:nvSpPr>
          <p:cNvPr id="128118" name="AutoShape 221"/>
          <p:cNvSpPr>
            <a:spLocks/>
          </p:cNvSpPr>
          <p:nvPr/>
        </p:nvSpPr>
        <p:spPr bwMode="auto">
          <a:xfrm>
            <a:off x="5759450" y="3436938"/>
            <a:ext cx="1122363" cy="381000"/>
          </a:xfrm>
          <a:prstGeom prst="callout2">
            <a:avLst>
              <a:gd name="adj1" fmla="val 62606"/>
              <a:gd name="adj2" fmla="val -5681"/>
              <a:gd name="adj3" fmla="val 62606"/>
              <a:gd name="adj4" fmla="val -29759"/>
              <a:gd name="adj5" fmla="val -147167"/>
              <a:gd name="adj6" fmla="val -29218"/>
            </a:avLst>
          </a:prstGeom>
          <a:noFill/>
          <a:ln w="9525">
            <a:solidFill>
              <a:schemeClr val="tx1"/>
            </a:solidFill>
            <a:miter lim="800000"/>
            <a:headEnd type="triangle" w="med" len="med"/>
            <a:tailEnd/>
          </a:ln>
        </p:spPr>
        <p:txBody>
          <a:bodyPr lIns="0" tIns="45713" rIns="91427" bIns="45713"/>
          <a:lstStyle/>
          <a:p>
            <a:r>
              <a:rPr lang="en-US" b="1">
                <a:solidFill>
                  <a:srgbClr val="000000"/>
                </a:solidFill>
              </a:rPr>
              <a:t>IPAWS 2.0 </a:t>
            </a:r>
          </a:p>
          <a:p>
            <a:r>
              <a:rPr lang="en-US" b="1">
                <a:solidFill>
                  <a:srgbClr val="000000"/>
                </a:solidFill>
              </a:rPr>
              <a:t>Online </a:t>
            </a:r>
          </a:p>
          <a:p>
            <a:r>
              <a:rPr lang="en-US" b="1">
                <a:solidFill>
                  <a:srgbClr val="000000"/>
                </a:solidFill>
              </a:rPr>
              <a:t>(8/28/10)</a:t>
            </a:r>
          </a:p>
        </p:txBody>
      </p:sp>
      <p:sp>
        <p:nvSpPr>
          <p:cNvPr id="128119" name="AutoShape 221"/>
          <p:cNvSpPr>
            <a:spLocks/>
          </p:cNvSpPr>
          <p:nvPr/>
        </p:nvSpPr>
        <p:spPr bwMode="auto">
          <a:xfrm>
            <a:off x="4648200" y="3152775"/>
            <a:ext cx="838200" cy="382588"/>
          </a:xfrm>
          <a:prstGeom prst="callout2">
            <a:avLst>
              <a:gd name="adj1" fmla="val 62606"/>
              <a:gd name="adj2" fmla="val -5681"/>
              <a:gd name="adj3" fmla="val 62606"/>
              <a:gd name="adj4" fmla="val -37662"/>
              <a:gd name="adj5" fmla="val -75833"/>
              <a:gd name="adj6" fmla="val -37407"/>
            </a:avLst>
          </a:prstGeom>
          <a:noFill/>
          <a:ln w="9525">
            <a:solidFill>
              <a:schemeClr val="tx1"/>
            </a:solidFill>
            <a:miter lim="800000"/>
            <a:headEnd type="triangle" w="med" len="med"/>
            <a:tailEnd/>
          </a:ln>
        </p:spPr>
        <p:txBody>
          <a:bodyPr lIns="0" tIns="45713" rIns="91427" bIns="45713"/>
          <a:lstStyle/>
          <a:p>
            <a:r>
              <a:rPr lang="en-US" b="1">
                <a:solidFill>
                  <a:srgbClr val="000000"/>
                </a:solidFill>
              </a:rPr>
              <a:t>FEMA Announces IPAWS OPEN to Industry</a:t>
            </a:r>
          </a:p>
        </p:txBody>
      </p:sp>
      <p:sp>
        <p:nvSpPr>
          <p:cNvPr id="128120" name="AutoShape 221"/>
          <p:cNvSpPr>
            <a:spLocks/>
          </p:cNvSpPr>
          <p:nvPr/>
        </p:nvSpPr>
        <p:spPr bwMode="auto">
          <a:xfrm>
            <a:off x="5791200" y="5946775"/>
            <a:ext cx="1514475" cy="122238"/>
          </a:xfrm>
          <a:prstGeom prst="callout2">
            <a:avLst>
              <a:gd name="adj1" fmla="val 309509"/>
              <a:gd name="adj2" fmla="val -1588"/>
              <a:gd name="adj3" fmla="val 319801"/>
              <a:gd name="adj4" fmla="val -15458"/>
              <a:gd name="adj5" fmla="val -904787"/>
              <a:gd name="adj6" fmla="val -16014"/>
            </a:avLst>
          </a:prstGeom>
          <a:noFill/>
          <a:ln w="9525">
            <a:solidFill>
              <a:schemeClr val="tx1"/>
            </a:solidFill>
            <a:miter lim="800000"/>
            <a:headEnd type="triangle" w="med" len="med"/>
            <a:tailEnd/>
          </a:ln>
        </p:spPr>
        <p:txBody>
          <a:bodyPr lIns="0" tIns="45713" rIns="0" bIns="45713"/>
          <a:lstStyle/>
          <a:p>
            <a:r>
              <a:rPr lang="en-US" b="1">
                <a:solidFill>
                  <a:srgbClr val="000000"/>
                </a:solidFill>
              </a:rPr>
              <a:t>Ribbon cutting </a:t>
            </a:r>
          </a:p>
          <a:p>
            <a:r>
              <a:rPr lang="en-US" b="1">
                <a:solidFill>
                  <a:srgbClr val="000000"/>
                </a:solidFill>
              </a:rPr>
              <a:t>at first PEP </a:t>
            </a:r>
          </a:p>
          <a:p>
            <a:r>
              <a:rPr lang="en-US" b="1">
                <a:solidFill>
                  <a:srgbClr val="000000"/>
                </a:solidFill>
              </a:rPr>
              <a:t>station in </a:t>
            </a:r>
          </a:p>
          <a:p>
            <a:r>
              <a:rPr lang="en-US" b="1">
                <a:solidFill>
                  <a:srgbClr val="000000"/>
                </a:solidFill>
              </a:rPr>
              <a:t>Jacksonville, FL</a:t>
            </a:r>
          </a:p>
        </p:txBody>
      </p:sp>
      <p:sp>
        <p:nvSpPr>
          <p:cNvPr id="128121" name="Rectangle 138"/>
          <p:cNvSpPr>
            <a:spLocks noChangeArrowheads="1"/>
          </p:cNvSpPr>
          <p:nvPr/>
        </p:nvSpPr>
        <p:spPr bwMode="auto">
          <a:xfrm>
            <a:off x="3810000" y="2790825"/>
            <a:ext cx="2514600" cy="84138"/>
          </a:xfrm>
          <a:prstGeom prst="rect">
            <a:avLst/>
          </a:prstGeom>
          <a:solidFill>
            <a:schemeClr val="accent2"/>
          </a:solidFill>
          <a:ln w="9525" algn="ctr">
            <a:noFill/>
            <a:miter lim="800000"/>
            <a:headEnd/>
            <a:tailEnd/>
          </a:ln>
        </p:spPr>
        <p:txBody>
          <a:bodyPr wrap="none" anchor="ctr"/>
          <a:lstStyle/>
          <a:p>
            <a:endParaRPr lang="en-US">
              <a:solidFill>
                <a:srgbClr val="000000"/>
              </a:solidFill>
            </a:endParaRPr>
          </a:p>
        </p:txBody>
      </p:sp>
      <p:sp>
        <p:nvSpPr>
          <p:cNvPr id="128122" name="Rectangle 169"/>
          <p:cNvSpPr>
            <a:spLocks noChangeArrowheads="1"/>
          </p:cNvSpPr>
          <p:nvPr/>
        </p:nvSpPr>
        <p:spPr bwMode="auto">
          <a:xfrm>
            <a:off x="2244725" y="2552700"/>
            <a:ext cx="1554163" cy="320675"/>
          </a:xfrm>
          <a:prstGeom prst="rect">
            <a:avLst/>
          </a:prstGeom>
          <a:solidFill>
            <a:srgbClr val="FCE580"/>
          </a:solidFill>
          <a:ln w="9525" algn="ctr">
            <a:solidFill>
              <a:srgbClr val="070000"/>
            </a:solidFill>
            <a:miter lim="800000"/>
            <a:headEnd/>
            <a:tailEnd/>
          </a:ln>
        </p:spPr>
        <p:txBody>
          <a:bodyPr lIns="91427" tIns="45713" rIns="91427" bIns="45713" anchor="ctr"/>
          <a:lstStyle/>
          <a:p>
            <a:r>
              <a:rPr lang="en-US">
                <a:solidFill>
                  <a:srgbClr val="000000"/>
                </a:solidFill>
              </a:rPr>
              <a:t>CMAS Interface Specifications</a:t>
            </a:r>
          </a:p>
        </p:txBody>
      </p:sp>
      <p:sp>
        <p:nvSpPr>
          <p:cNvPr id="128123" name="AutoShape 164"/>
          <p:cNvSpPr>
            <a:spLocks noChangeArrowheads="1"/>
          </p:cNvSpPr>
          <p:nvPr/>
        </p:nvSpPr>
        <p:spPr bwMode="auto">
          <a:xfrm>
            <a:off x="3678238" y="2547938"/>
            <a:ext cx="244475" cy="315912"/>
          </a:xfrm>
          <a:prstGeom prst="diamond">
            <a:avLst/>
          </a:prstGeom>
          <a:solidFill>
            <a:schemeClr val="accent1"/>
          </a:solidFill>
          <a:ln w="9525">
            <a:solidFill>
              <a:schemeClr val="tx1"/>
            </a:solidFill>
            <a:miter lim="800000"/>
            <a:headEnd/>
            <a:tailEnd/>
          </a:ln>
        </p:spPr>
        <p:txBody>
          <a:bodyPr wrap="none" anchor="ctr"/>
          <a:lstStyle/>
          <a:p>
            <a:endParaRPr lang="en-US" sz="1800">
              <a:solidFill>
                <a:srgbClr val="000000"/>
              </a:solidFill>
            </a:endParaRPr>
          </a:p>
        </p:txBody>
      </p:sp>
      <p:sp>
        <p:nvSpPr>
          <p:cNvPr id="128124" name="AutoShape 164"/>
          <p:cNvSpPr>
            <a:spLocks noChangeArrowheads="1"/>
          </p:cNvSpPr>
          <p:nvPr/>
        </p:nvSpPr>
        <p:spPr bwMode="auto">
          <a:xfrm>
            <a:off x="6172200" y="2695575"/>
            <a:ext cx="244475" cy="315913"/>
          </a:xfrm>
          <a:prstGeom prst="diamond">
            <a:avLst/>
          </a:prstGeom>
          <a:solidFill>
            <a:schemeClr val="accent1"/>
          </a:solidFill>
          <a:ln w="9525">
            <a:solidFill>
              <a:schemeClr val="tx1"/>
            </a:solidFill>
            <a:miter lim="800000"/>
            <a:headEnd/>
            <a:tailEnd/>
          </a:ln>
        </p:spPr>
        <p:txBody>
          <a:bodyPr wrap="none" anchor="ctr"/>
          <a:lstStyle/>
          <a:p>
            <a:endParaRPr lang="en-US" sz="1800">
              <a:solidFill>
                <a:srgbClr val="000000"/>
              </a:solidFill>
            </a:endParaRPr>
          </a:p>
        </p:txBody>
      </p:sp>
      <p:sp>
        <p:nvSpPr>
          <p:cNvPr id="128125" name="TextBox 165"/>
          <p:cNvSpPr txBox="1">
            <a:spLocks noChangeArrowheads="1"/>
          </p:cNvSpPr>
          <p:nvPr/>
        </p:nvSpPr>
        <p:spPr bwMode="auto">
          <a:xfrm>
            <a:off x="2136775" y="3838575"/>
            <a:ext cx="1752600" cy="677863"/>
          </a:xfrm>
          <a:prstGeom prst="rect">
            <a:avLst/>
          </a:prstGeom>
          <a:noFill/>
          <a:ln w="9525">
            <a:noFill/>
            <a:miter lim="800000"/>
            <a:headEnd/>
            <a:tailEnd/>
          </a:ln>
        </p:spPr>
        <p:txBody>
          <a:bodyPr>
            <a:spAutoFit/>
          </a:bodyPr>
          <a:lstStyle/>
          <a:p>
            <a:r>
              <a:rPr lang="en-US" b="1">
                <a:solidFill>
                  <a:srgbClr val="000000"/>
                </a:solidFill>
              </a:rPr>
              <a:t>Begin building Aggregator and Gateway</a:t>
            </a:r>
          </a:p>
          <a:p>
            <a:endParaRPr lang="en-US" sz="1800">
              <a:solidFill>
                <a:srgbClr val="000000"/>
              </a:solidFill>
              <a:latin typeface="Times New Roman" pitchFamily="18" charset="0"/>
            </a:endParaRPr>
          </a:p>
        </p:txBody>
      </p:sp>
      <p:sp>
        <p:nvSpPr>
          <p:cNvPr id="128126" name="TextBox 166"/>
          <p:cNvSpPr txBox="1">
            <a:spLocks noChangeArrowheads="1"/>
          </p:cNvSpPr>
          <p:nvPr/>
        </p:nvSpPr>
        <p:spPr bwMode="auto">
          <a:xfrm>
            <a:off x="2200275" y="3305175"/>
            <a:ext cx="1752600" cy="554038"/>
          </a:xfrm>
          <a:prstGeom prst="rect">
            <a:avLst/>
          </a:prstGeom>
          <a:noFill/>
          <a:ln w="9525">
            <a:noFill/>
            <a:miter lim="800000"/>
            <a:headEnd/>
            <a:tailEnd/>
          </a:ln>
        </p:spPr>
        <p:txBody>
          <a:bodyPr>
            <a:spAutoFit/>
          </a:bodyPr>
          <a:lstStyle/>
          <a:p>
            <a:r>
              <a:rPr lang="en-US" b="1">
                <a:solidFill>
                  <a:srgbClr val="000000"/>
                </a:solidFill>
              </a:rPr>
              <a:t>FEMA Announces Adoption of C-Interface</a:t>
            </a:r>
          </a:p>
          <a:p>
            <a:endParaRPr lang="en-US">
              <a:solidFill>
                <a:srgbClr val="000000"/>
              </a:solidFill>
              <a:latin typeface="Times New Roman" pitchFamily="18" charset="0"/>
            </a:endParaRPr>
          </a:p>
        </p:txBody>
      </p:sp>
      <p:cxnSp>
        <p:nvCxnSpPr>
          <p:cNvPr id="169" name="Straight Connector 168"/>
          <p:cNvCxnSpPr/>
          <p:nvPr/>
        </p:nvCxnSpPr>
        <p:spPr>
          <a:xfrm rot="16200000" flipH="1">
            <a:off x="3172619" y="3498056"/>
            <a:ext cx="1279525" cy="11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3800475" y="3533775"/>
            <a:ext cx="457200" cy="1588"/>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a:off x="3806825" y="4143375"/>
            <a:ext cx="457200" cy="1588"/>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130" name="TextBox 175"/>
          <p:cNvSpPr txBox="1">
            <a:spLocks noChangeArrowheads="1"/>
          </p:cNvSpPr>
          <p:nvPr/>
        </p:nvSpPr>
        <p:spPr bwMode="auto">
          <a:xfrm>
            <a:off x="1887538" y="2924175"/>
            <a:ext cx="2057400" cy="400050"/>
          </a:xfrm>
          <a:prstGeom prst="rect">
            <a:avLst/>
          </a:prstGeom>
          <a:noFill/>
          <a:ln w="9525">
            <a:noFill/>
            <a:miter lim="800000"/>
            <a:headEnd/>
            <a:tailEnd/>
          </a:ln>
        </p:spPr>
        <p:txBody>
          <a:bodyPr>
            <a:spAutoFit/>
          </a:bodyPr>
          <a:lstStyle/>
          <a:p>
            <a:r>
              <a:rPr lang="en-US" b="1">
                <a:solidFill>
                  <a:srgbClr val="000000"/>
                </a:solidFill>
              </a:rPr>
              <a:t>ATIS/TIA and FEMA approval</a:t>
            </a:r>
          </a:p>
          <a:p>
            <a:endParaRPr lang="en-US">
              <a:solidFill>
                <a:srgbClr val="000000"/>
              </a:solidFill>
            </a:endParaRPr>
          </a:p>
        </p:txBody>
      </p:sp>
      <p:cxnSp>
        <p:nvCxnSpPr>
          <p:cNvPr id="180" name="Straight Arrow Connector 179"/>
          <p:cNvCxnSpPr/>
          <p:nvPr/>
        </p:nvCxnSpPr>
        <p:spPr>
          <a:xfrm>
            <a:off x="3797300" y="3036888"/>
            <a:ext cx="304800" cy="1587"/>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132" name="TextBox 180"/>
          <p:cNvSpPr txBox="1">
            <a:spLocks noChangeArrowheads="1"/>
          </p:cNvSpPr>
          <p:nvPr/>
        </p:nvSpPr>
        <p:spPr bwMode="auto">
          <a:xfrm>
            <a:off x="2106613" y="1295400"/>
            <a:ext cx="1676400" cy="369888"/>
          </a:xfrm>
          <a:prstGeom prst="rect">
            <a:avLst/>
          </a:prstGeom>
          <a:noFill/>
          <a:ln w="9525">
            <a:noFill/>
            <a:miter lim="800000"/>
            <a:headEnd/>
            <a:tailEnd/>
          </a:ln>
        </p:spPr>
        <p:txBody>
          <a:bodyPr>
            <a:spAutoFit/>
          </a:bodyPr>
          <a:lstStyle/>
          <a:p>
            <a:r>
              <a:rPr lang="en-US" sz="900" b="1">
                <a:solidFill>
                  <a:srgbClr val="000000"/>
                </a:solidFill>
              </a:rPr>
              <a:t>IPAWS CAP Profile v1.2 Approved (10/12/09)</a:t>
            </a:r>
          </a:p>
        </p:txBody>
      </p:sp>
      <p:cxnSp>
        <p:nvCxnSpPr>
          <p:cNvPr id="185" name="Straight Connector 184"/>
          <p:cNvCxnSpPr>
            <a:stCxn id="128116" idx="2"/>
          </p:cNvCxnSpPr>
          <p:nvPr/>
        </p:nvCxnSpPr>
        <p:spPr>
          <a:xfrm rot="5400000">
            <a:off x="3325019" y="1339056"/>
            <a:ext cx="365125" cy="4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3505200" y="1524000"/>
            <a:ext cx="304800" cy="1588"/>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135" name="TextBox 191"/>
          <p:cNvSpPr txBox="1">
            <a:spLocks noChangeArrowheads="1"/>
          </p:cNvSpPr>
          <p:nvPr/>
        </p:nvSpPr>
        <p:spPr bwMode="auto">
          <a:xfrm>
            <a:off x="3505200" y="5773738"/>
            <a:ext cx="990600" cy="554037"/>
          </a:xfrm>
          <a:prstGeom prst="rect">
            <a:avLst/>
          </a:prstGeom>
          <a:noFill/>
          <a:ln w="9525">
            <a:noFill/>
            <a:miter lim="800000"/>
            <a:headEnd/>
            <a:tailEnd/>
          </a:ln>
        </p:spPr>
        <p:txBody>
          <a:bodyPr>
            <a:spAutoFit/>
          </a:bodyPr>
          <a:lstStyle/>
          <a:p>
            <a:r>
              <a:rPr lang="en-US" b="1">
                <a:solidFill>
                  <a:srgbClr val="000000"/>
                </a:solidFill>
              </a:rPr>
              <a:t>100% Module Design </a:t>
            </a:r>
          </a:p>
          <a:p>
            <a:r>
              <a:rPr lang="en-US" b="1">
                <a:solidFill>
                  <a:srgbClr val="000000"/>
                </a:solidFill>
              </a:rPr>
              <a:t>Complete</a:t>
            </a:r>
          </a:p>
        </p:txBody>
      </p:sp>
      <p:cxnSp>
        <p:nvCxnSpPr>
          <p:cNvPr id="194" name="Straight Arrow Connector 193"/>
          <p:cNvCxnSpPr/>
          <p:nvPr/>
        </p:nvCxnSpPr>
        <p:spPr>
          <a:xfrm rot="5400000">
            <a:off x="3496469" y="5293519"/>
            <a:ext cx="914400"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137" name="Rectangle 224"/>
          <p:cNvSpPr>
            <a:spLocks noChangeArrowheads="1"/>
          </p:cNvSpPr>
          <p:nvPr/>
        </p:nvSpPr>
        <p:spPr bwMode="auto">
          <a:xfrm>
            <a:off x="4495800" y="4513263"/>
            <a:ext cx="4403725" cy="320675"/>
          </a:xfrm>
          <a:prstGeom prst="rect">
            <a:avLst/>
          </a:prstGeom>
          <a:solidFill>
            <a:srgbClr val="FCE580"/>
          </a:solidFill>
          <a:ln w="9525" algn="ctr">
            <a:solidFill>
              <a:srgbClr val="070000"/>
            </a:solidFill>
            <a:miter lim="800000"/>
            <a:headEnd/>
            <a:tailEnd/>
          </a:ln>
        </p:spPr>
        <p:txBody>
          <a:bodyPr lIns="91427" tIns="45713" rIns="91427" bIns="45713" anchor="ctr"/>
          <a:lstStyle/>
          <a:p>
            <a:pPr algn="ctr"/>
            <a:r>
              <a:rPr lang="en-US">
                <a:solidFill>
                  <a:srgbClr val="000000"/>
                </a:solidFill>
              </a:rPr>
              <a:t>	PEP Build Outs		</a:t>
            </a:r>
          </a:p>
        </p:txBody>
      </p:sp>
      <p:sp>
        <p:nvSpPr>
          <p:cNvPr id="128138" name="AutoShape 164"/>
          <p:cNvSpPr>
            <a:spLocks noChangeArrowheads="1"/>
          </p:cNvSpPr>
          <p:nvPr/>
        </p:nvSpPr>
        <p:spPr bwMode="auto">
          <a:xfrm>
            <a:off x="8189913" y="4514850"/>
            <a:ext cx="244475" cy="315913"/>
          </a:xfrm>
          <a:prstGeom prst="diamond">
            <a:avLst/>
          </a:prstGeom>
          <a:solidFill>
            <a:srgbClr val="00CC00"/>
          </a:solidFill>
          <a:ln w="9525">
            <a:solidFill>
              <a:schemeClr val="tx1"/>
            </a:solidFill>
            <a:miter lim="800000"/>
            <a:headEnd/>
            <a:tailEnd/>
          </a:ln>
        </p:spPr>
        <p:txBody>
          <a:bodyPr wrap="none" anchor="ctr"/>
          <a:lstStyle/>
          <a:p>
            <a:endParaRPr lang="en-US" sz="1800">
              <a:solidFill>
                <a:srgbClr val="000000"/>
              </a:solidFill>
            </a:endParaRPr>
          </a:p>
        </p:txBody>
      </p:sp>
      <p:sp>
        <p:nvSpPr>
          <p:cNvPr id="128139" name="AutoShape 164"/>
          <p:cNvSpPr>
            <a:spLocks noChangeArrowheads="1"/>
          </p:cNvSpPr>
          <p:nvPr/>
        </p:nvSpPr>
        <p:spPr bwMode="auto">
          <a:xfrm>
            <a:off x="4378325" y="4522788"/>
            <a:ext cx="244475" cy="315912"/>
          </a:xfrm>
          <a:prstGeom prst="diamond">
            <a:avLst/>
          </a:prstGeom>
          <a:solidFill>
            <a:schemeClr val="accent1"/>
          </a:solidFill>
          <a:ln w="9525">
            <a:solidFill>
              <a:schemeClr val="tx1"/>
            </a:solidFill>
            <a:miter lim="800000"/>
            <a:headEnd/>
            <a:tailEnd/>
          </a:ln>
        </p:spPr>
        <p:txBody>
          <a:bodyPr wrap="none" anchor="ctr"/>
          <a:lstStyle/>
          <a:p>
            <a:endParaRPr lang="en-US" sz="1800">
              <a:solidFill>
                <a:srgbClr val="000000"/>
              </a:solidFill>
            </a:endParaRPr>
          </a:p>
        </p:txBody>
      </p:sp>
      <p:sp>
        <p:nvSpPr>
          <p:cNvPr id="128140" name="AutoShape 164"/>
          <p:cNvSpPr>
            <a:spLocks noChangeArrowheads="1"/>
          </p:cNvSpPr>
          <p:nvPr/>
        </p:nvSpPr>
        <p:spPr bwMode="auto">
          <a:xfrm>
            <a:off x="4894263" y="4513263"/>
            <a:ext cx="244475" cy="315912"/>
          </a:xfrm>
          <a:prstGeom prst="diamond">
            <a:avLst/>
          </a:prstGeom>
          <a:solidFill>
            <a:schemeClr val="accent1"/>
          </a:solidFill>
          <a:ln w="9525">
            <a:solidFill>
              <a:schemeClr val="tx1"/>
            </a:solidFill>
            <a:miter lim="800000"/>
            <a:headEnd/>
            <a:tailEnd/>
          </a:ln>
        </p:spPr>
        <p:txBody>
          <a:bodyPr wrap="none" anchor="ctr"/>
          <a:lstStyle/>
          <a:p>
            <a:endParaRPr lang="en-US" sz="1800">
              <a:solidFill>
                <a:srgbClr val="000000"/>
              </a:solidFill>
            </a:endParaRPr>
          </a:p>
        </p:txBody>
      </p:sp>
      <p:sp>
        <p:nvSpPr>
          <p:cNvPr id="128141" name="TextBox 211"/>
          <p:cNvSpPr txBox="1">
            <a:spLocks noChangeArrowheads="1"/>
          </p:cNvSpPr>
          <p:nvPr/>
        </p:nvSpPr>
        <p:spPr bwMode="auto">
          <a:xfrm>
            <a:off x="4495800" y="5140325"/>
            <a:ext cx="1143000" cy="554038"/>
          </a:xfrm>
          <a:prstGeom prst="rect">
            <a:avLst/>
          </a:prstGeom>
          <a:noFill/>
          <a:ln w="9525">
            <a:noFill/>
            <a:miter lim="800000"/>
            <a:headEnd/>
            <a:tailEnd/>
          </a:ln>
        </p:spPr>
        <p:txBody>
          <a:bodyPr>
            <a:spAutoFit/>
          </a:bodyPr>
          <a:lstStyle/>
          <a:p>
            <a:r>
              <a:rPr lang="en-US" b="1">
                <a:solidFill>
                  <a:srgbClr val="000000"/>
                </a:solidFill>
              </a:rPr>
              <a:t>Site </a:t>
            </a:r>
          </a:p>
          <a:p>
            <a:r>
              <a:rPr lang="en-US" b="1">
                <a:solidFill>
                  <a:srgbClr val="000000"/>
                </a:solidFill>
              </a:rPr>
              <a:t>Surveys </a:t>
            </a:r>
          </a:p>
          <a:p>
            <a:r>
              <a:rPr lang="en-US" b="1">
                <a:solidFill>
                  <a:srgbClr val="000000"/>
                </a:solidFill>
              </a:rPr>
              <a:t>and MOUs</a:t>
            </a:r>
          </a:p>
        </p:txBody>
      </p:sp>
      <p:cxnSp>
        <p:nvCxnSpPr>
          <p:cNvPr id="214" name="Straight Arrow Connector 213"/>
          <p:cNvCxnSpPr/>
          <p:nvPr/>
        </p:nvCxnSpPr>
        <p:spPr>
          <a:xfrm rot="5400000">
            <a:off x="4552950" y="5008563"/>
            <a:ext cx="344487"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143" name="AutoShape 221"/>
          <p:cNvSpPr>
            <a:spLocks/>
          </p:cNvSpPr>
          <p:nvPr/>
        </p:nvSpPr>
        <p:spPr bwMode="auto">
          <a:xfrm>
            <a:off x="5562600" y="5548313"/>
            <a:ext cx="1514475" cy="123825"/>
          </a:xfrm>
          <a:prstGeom prst="callout2">
            <a:avLst>
              <a:gd name="adj1" fmla="val 102356"/>
              <a:gd name="adj2" fmla="val -2750"/>
              <a:gd name="adj3" fmla="val 98361"/>
              <a:gd name="adj4" fmla="val -15458"/>
              <a:gd name="adj5" fmla="val -590491"/>
              <a:gd name="adj6" fmla="val -16014"/>
            </a:avLst>
          </a:prstGeom>
          <a:noFill/>
          <a:ln w="9525">
            <a:solidFill>
              <a:schemeClr val="tx1"/>
            </a:solidFill>
            <a:miter lim="800000"/>
            <a:headEnd type="triangle" w="med" len="med"/>
            <a:tailEnd/>
          </a:ln>
        </p:spPr>
        <p:txBody>
          <a:bodyPr lIns="0" tIns="45713" rIns="0" bIns="45713"/>
          <a:lstStyle/>
          <a:p>
            <a:r>
              <a:rPr lang="en-US" b="1">
                <a:solidFill>
                  <a:srgbClr val="000000"/>
                </a:solidFill>
              </a:rPr>
              <a:t>Inspections</a:t>
            </a:r>
          </a:p>
        </p:txBody>
      </p:sp>
      <p:sp>
        <p:nvSpPr>
          <p:cNvPr id="128144" name="AutoShape 221"/>
          <p:cNvSpPr>
            <a:spLocks/>
          </p:cNvSpPr>
          <p:nvPr/>
        </p:nvSpPr>
        <p:spPr bwMode="auto">
          <a:xfrm>
            <a:off x="6858000" y="5116513"/>
            <a:ext cx="889000" cy="228600"/>
          </a:xfrm>
          <a:prstGeom prst="callout2">
            <a:avLst>
              <a:gd name="adj1" fmla="val 88463"/>
              <a:gd name="adj2" fmla="val -6593"/>
              <a:gd name="adj3" fmla="val 86537"/>
              <a:gd name="adj4" fmla="val -28940"/>
              <a:gd name="adj5" fmla="val -120819"/>
              <a:gd name="adj6" fmla="val -29162"/>
            </a:avLst>
          </a:prstGeom>
          <a:noFill/>
          <a:ln w="9525">
            <a:solidFill>
              <a:schemeClr val="tx1"/>
            </a:solidFill>
            <a:miter lim="800000"/>
            <a:headEnd type="triangle" w="med" len="med"/>
            <a:tailEnd/>
          </a:ln>
        </p:spPr>
        <p:txBody>
          <a:bodyPr lIns="0" tIns="45713" rIns="0" bIns="45713"/>
          <a:lstStyle/>
          <a:p>
            <a:r>
              <a:rPr lang="en-US">
                <a:solidFill>
                  <a:srgbClr val="000000"/>
                </a:solidFill>
              </a:rPr>
              <a:t>10 Sites Completed</a:t>
            </a:r>
          </a:p>
        </p:txBody>
      </p:sp>
      <p:sp>
        <p:nvSpPr>
          <p:cNvPr id="128145" name="AutoShape 221"/>
          <p:cNvSpPr>
            <a:spLocks/>
          </p:cNvSpPr>
          <p:nvPr/>
        </p:nvSpPr>
        <p:spPr bwMode="auto">
          <a:xfrm>
            <a:off x="7086600" y="6062663"/>
            <a:ext cx="1514475" cy="122237"/>
          </a:xfrm>
          <a:prstGeom prst="callout2">
            <a:avLst>
              <a:gd name="adj1" fmla="val -40505"/>
              <a:gd name="adj2" fmla="val 32065"/>
              <a:gd name="adj3" fmla="val -423083"/>
              <a:gd name="adj4" fmla="val 32125"/>
              <a:gd name="adj5" fmla="val -961931"/>
              <a:gd name="adj6" fmla="val 32148"/>
            </a:avLst>
          </a:prstGeom>
          <a:noFill/>
          <a:ln w="9525">
            <a:solidFill>
              <a:schemeClr val="tx1"/>
            </a:solidFill>
            <a:miter lim="800000"/>
            <a:headEnd type="triangle" w="med" len="med"/>
            <a:tailEnd/>
          </a:ln>
        </p:spPr>
        <p:txBody>
          <a:bodyPr lIns="0" tIns="45713" rIns="0" bIns="45713"/>
          <a:lstStyle/>
          <a:p>
            <a:r>
              <a:rPr lang="en-US">
                <a:solidFill>
                  <a:srgbClr val="000000"/>
                </a:solidFill>
              </a:rPr>
              <a:t>20 Sites Completed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47663" y="147638"/>
            <a:ext cx="8296275" cy="458787"/>
          </a:xfrm>
        </p:spPr>
        <p:txBody>
          <a:bodyPr/>
          <a:lstStyle/>
          <a:p>
            <a:pPr>
              <a:defRPr/>
            </a:pPr>
            <a:r>
              <a:rPr lang="en-US" sz="2400" dirty="0" smtClean="0"/>
              <a:t>IPAWS Project Areas</a:t>
            </a:r>
            <a:r>
              <a:rPr lang="en-US" sz="2000" dirty="0" smtClean="0"/>
              <a:t> </a:t>
            </a:r>
            <a:endParaRPr lang="en-US" kern="1200" dirty="0">
              <a:ea typeface="Times New Roman" pitchFamily="18" charset="0"/>
              <a:cs typeface="+mn-cs"/>
            </a:endParaRPr>
          </a:p>
        </p:txBody>
      </p:sp>
      <p:sp>
        <p:nvSpPr>
          <p:cNvPr id="57348" name="Text Box 4"/>
          <p:cNvSpPr txBox="1">
            <a:spLocks noChangeArrowheads="1"/>
          </p:cNvSpPr>
          <p:nvPr/>
        </p:nvSpPr>
        <p:spPr bwMode="auto">
          <a:xfrm>
            <a:off x="228600" y="623888"/>
            <a:ext cx="8702675" cy="6018212"/>
          </a:xfrm>
          <a:prstGeom prst="rect">
            <a:avLst/>
          </a:prstGeom>
          <a:noFill/>
          <a:ln w="9525">
            <a:noFill/>
            <a:miter lim="800000"/>
            <a:headEnd/>
            <a:tailEnd/>
          </a:ln>
          <a:effectLst/>
        </p:spPr>
        <p:txBody>
          <a:bodyPr>
            <a:spAutoFit/>
          </a:bodyPr>
          <a:lstStyle/>
          <a:p>
            <a:pPr marL="342900" indent="-342900">
              <a:lnSpc>
                <a:spcPct val="150000"/>
              </a:lnSpc>
              <a:spcBef>
                <a:spcPct val="20000"/>
              </a:spcBef>
              <a:buFont typeface="Webdings" pitchFamily="18" charset="2"/>
              <a:buChar char=""/>
              <a:defRPr/>
            </a:pPr>
            <a:r>
              <a:rPr lang="en-US" sz="1300" u="sng" dirty="0">
                <a:solidFill>
                  <a:srgbClr val="000000"/>
                </a:solidFill>
                <a:latin typeface="Arial"/>
              </a:rPr>
              <a:t>Emergency Alert System</a:t>
            </a:r>
            <a:r>
              <a:rPr lang="en-US" sz="1300" dirty="0">
                <a:solidFill>
                  <a:srgbClr val="000000"/>
                </a:solidFill>
                <a:latin typeface="Arial"/>
              </a:rPr>
              <a:t> – </a:t>
            </a:r>
            <a:r>
              <a:rPr lang="en-US" sz="1300" dirty="0">
                <a:solidFill>
                  <a:srgbClr val="000000"/>
                </a:solidFill>
              </a:rPr>
              <a:t>modernization and expansion of EAS - implementation of next generation digital format for distribution of alerts; the Common Alerting Protocol (CAP); </a:t>
            </a:r>
            <a:r>
              <a:rPr lang="en-US" sz="1300" dirty="0">
                <a:solidFill>
                  <a:srgbClr val="000000"/>
                </a:solidFill>
                <a:latin typeface="Arial"/>
              </a:rPr>
              <a:t>doubling of </a:t>
            </a:r>
            <a:r>
              <a:rPr lang="en-US" sz="1300" dirty="0">
                <a:solidFill>
                  <a:srgbClr val="000000"/>
                </a:solidFill>
              </a:rPr>
              <a:t> FEMA connected Primary Entry Point (PEP) stations </a:t>
            </a:r>
            <a:r>
              <a:rPr lang="en-US" sz="1300" dirty="0">
                <a:solidFill>
                  <a:srgbClr val="000000"/>
                </a:solidFill>
                <a:latin typeface="Arial"/>
              </a:rPr>
              <a:t>to provide direct EAN broadcast coverage to 90% + of the United States population</a:t>
            </a:r>
            <a:endParaRPr lang="en-US" sz="1300" u="sng" dirty="0">
              <a:solidFill>
                <a:srgbClr val="000000"/>
              </a:solidFill>
              <a:latin typeface="Arial"/>
            </a:endParaRPr>
          </a:p>
          <a:p>
            <a:pPr marL="342900" indent="-342900">
              <a:lnSpc>
                <a:spcPct val="150000"/>
              </a:lnSpc>
              <a:spcBef>
                <a:spcPct val="20000"/>
              </a:spcBef>
              <a:buFont typeface="Webdings" pitchFamily="18" charset="2"/>
              <a:buChar char=""/>
              <a:defRPr/>
            </a:pPr>
            <a:r>
              <a:rPr lang="en-US" sz="1300" u="sng" dirty="0">
                <a:solidFill>
                  <a:srgbClr val="000000"/>
                </a:solidFill>
                <a:latin typeface="Arial"/>
              </a:rPr>
              <a:t>Commercial Mobile Alert System (CMAS) </a:t>
            </a:r>
            <a:r>
              <a:rPr lang="en-US" sz="1300" dirty="0">
                <a:solidFill>
                  <a:srgbClr val="000000"/>
                </a:solidFill>
              </a:rPr>
              <a:t>–</a:t>
            </a:r>
            <a:r>
              <a:rPr lang="en-US" sz="1300" dirty="0">
                <a:solidFill>
                  <a:srgbClr val="000000"/>
                </a:solidFill>
                <a:latin typeface="Arial"/>
              </a:rPr>
              <a:t> system enabling alert authorities access to cellular networks for broadcast of alert messages in text format  (capability is alert message broadcast to a location, not a subscription SMS based service) </a:t>
            </a:r>
          </a:p>
          <a:p>
            <a:pPr marL="342900" indent="-342900">
              <a:lnSpc>
                <a:spcPct val="150000"/>
              </a:lnSpc>
              <a:spcBef>
                <a:spcPct val="20000"/>
              </a:spcBef>
              <a:buFont typeface="Webdings" pitchFamily="18" charset="2"/>
              <a:buChar char=""/>
              <a:defRPr/>
            </a:pPr>
            <a:r>
              <a:rPr lang="en-US" sz="1300" u="sng" dirty="0">
                <a:solidFill>
                  <a:srgbClr val="000000"/>
                </a:solidFill>
                <a:latin typeface="Arial"/>
              </a:rPr>
              <a:t>IPAWS Alert Aggregator (OPEN)</a:t>
            </a:r>
            <a:r>
              <a:rPr lang="en-US" sz="1300" dirty="0">
                <a:solidFill>
                  <a:srgbClr val="000000"/>
                </a:solidFill>
                <a:latin typeface="Arial"/>
              </a:rPr>
              <a:t> – a CAP message broker and dissemination gateway providing authenticated alert authorities at all levels (federal state territorial, tribal, local) access to public communications networks for dissemination of alert and warning information</a:t>
            </a:r>
          </a:p>
          <a:p>
            <a:pPr marL="342900" indent="-342900">
              <a:lnSpc>
                <a:spcPct val="150000"/>
              </a:lnSpc>
              <a:spcBef>
                <a:spcPct val="20000"/>
              </a:spcBef>
              <a:buFont typeface="Webdings" pitchFamily="18" charset="2"/>
              <a:buChar char=""/>
              <a:defRPr/>
            </a:pPr>
            <a:r>
              <a:rPr lang="en-US" sz="1300" u="sng" dirty="0">
                <a:solidFill>
                  <a:srgbClr val="000000"/>
                </a:solidFill>
                <a:latin typeface="Arial"/>
              </a:rPr>
              <a:t>Integration of capabilities and access with NOAA capabilities</a:t>
            </a:r>
          </a:p>
          <a:p>
            <a:pPr marL="342900" indent="-342900">
              <a:lnSpc>
                <a:spcPct val="150000"/>
              </a:lnSpc>
              <a:spcBef>
                <a:spcPct val="20000"/>
              </a:spcBef>
              <a:buFont typeface="Webdings" pitchFamily="18" charset="2"/>
              <a:buChar char=""/>
              <a:defRPr/>
            </a:pPr>
            <a:r>
              <a:rPr lang="en-US" sz="1300" u="sng" dirty="0">
                <a:solidFill>
                  <a:srgbClr val="000000"/>
                </a:solidFill>
                <a:latin typeface="Arial"/>
              </a:rPr>
              <a:t>Training Development and Outreach</a:t>
            </a:r>
          </a:p>
          <a:p>
            <a:pPr marL="342900" indent="-342900">
              <a:lnSpc>
                <a:spcPct val="150000"/>
              </a:lnSpc>
              <a:spcBef>
                <a:spcPct val="20000"/>
              </a:spcBef>
              <a:buFont typeface="Webdings" pitchFamily="18" charset="2"/>
              <a:buChar char=""/>
              <a:defRPr/>
            </a:pPr>
            <a:r>
              <a:rPr lang="en-US" sz="1300" u="sng" dirty="0">
                <a:solidFill>
                  <a:srgbClr val="000000"/>
                </a:solidFill>
                <a:latin typeface="Arial"/>
              </a:rPr>
              <a:t>Study and Development of better alerting capabilities</a:t>
            </a:r>
            <a:r>
              <a:rPr lang="en-US" sz="1300" dirty="0">
                <a:solidFill>
                  <a:srgbClr val="000000"/>
                </a:solidFill>
                <a:latin typeface="Arial"/>
              </a:rPr>
              <a:t> </a:t>
            </a:r>
            <a:r>
              <a:rPr lang="en-US" sz="1300" dirty="0">
                <a:solidFill>
                  <a:srgbClr val="000000"/>
                </a:solidFill>
              </a:rPr>
              <a:t>–</a:t>
            </a:r>
            <a:r>
              <a:rPr lang="en-US" sz="1300" dirty="0">
                <a:solidFill>
                  <a:srgbClr val="000000"/>
                </a:solidFill>
                <a:latin typeface="Arial"/>
              </a:rPr>
              <a:t> especially for Americans with functional and special access needs and non-English speakers</a:t>
            </a:r>
            <a:endParaRPr lang="en-US" sz="800" dirty="0">
              <a:solidFill>
                <a:srgbClr val="000000"/>
              </a:solidFill>
              <a:latin typeface="Arial"/>
            </a:endParaRPr>
          </a:p>
          <a:p>
            <a:pPr algn="ctr">
              <a:spcBef>
                <a:spcPct val="20000"/>
              </a:spcBef>
              <a:defRPr/>
            </a:pPr>
            <a:endParaRPr lang="en-US" sz="800" b="1" dirty="0">
              <a:solidFill>
                <a:srgbClr val="000000"/>
              </a:solidFill>
              <a:latin typeface="Arial"/>
            </a:endParaRPr>
          </a:p>
          <a:p>
            <a:pPr algn="ctr">
              <a:spcBef>
                <a:spcPct val="20000"/>
              </a:spcBef>
              <a:defRPr/>
            </a:pPr>
            <a:r>
              <a:rPr lang="en-US" sz="1400" b="1" dirty="0">
                <a:solidFill>
                  <a:srgbClr val="000000"/>
                </a:solidFill>
                <a:latin typeface="Arial"/>
              </a:rPr>
              <a:t>IPAWS is enhancing and modernizing the National EAS system while developing additional capabilities that will be available for use by all levels of alert authority (digital alert distribution to broadcasters, cellular broadcast alerts, integration with NOAA networks)</a:t>
            </a:r>
          </a:p>
          <a:p>
            <a:pPr algn="ctr">
              <a:spcBef>
                <a:spcPct val="20000"/>
              </a:spcBef>
              <a:defRPr/>
            </a:pPr>
            <a:endParaRPr lang="en-US" sz="800" b="1" dirty="0">
              <a:solidFill>
                <a:srgbClr val="000000"/>
              </a:solidFill>
              <a:latin typeface="Arial"/>
            </a:endParaRPr>
          </a:p>
          <a:p>
            <a:pPr marL="342900" indent="-342900" algn="ctr">
              <a:spcBef>
                <a:spcPct val="20000"/>
              </a:spcBef>
              <a:defRPr/>
            </a:pPr>
            <a:r>
              <a:rPr lang="en-US" sz="1400" b="1" dirty="0">
                <a:solidFill>
                  <a:srgbClr val="000000"/>
                </a:solidFill>
                <a:latin typeface="Arial"/>
              </a:rPr>
              <a:t>IPAWS does not replace local alerting systems.   Through integration, IPAWS can provide additional capabilities to local alerting authorities.</a:t>
            </a:r>
            <a:endParaRPr lang="en-US" sz="1400" b="1" dirty="0">
              <a:solidFill>
                <a:srgbClr val="000000"/>
              </a:solidFill>
              <a:latin typeface="Arial"/>
            </a:endParaRPr>
          </a:p>
          <a:p>
            <a:pPr marL="342900" indent="-342900">
              <a:lnSpc>
                <a:spcPct val="150000"/>
              </a:lnSpc>
              <a:spcBef>
                <a:spcPct val="20000"/>
              </a:spcBef>
              <a:buFont typeface="Webdings" pitchFamily="18" charset="2"/>
              <a:buChar char=""/>
              <a:defRPr/>
            </a:pPr>
            <a:endParaRPr lang="en-US" sz="1400" b="1" dirty="0">
              <a:solidFill>
                <a:srgbClr val="000000"/>
              </a:solidFill>
              <a:latin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spPr>
      <a:bodyPr vert="horz" wrap="square" lIns="0" tIns="45713" rIns="91427"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spPr>
      <a:bodyPr vert="horz" wrap="square" lIns="0" tIns="45713" rIns="91427"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 Blue Spot Color">
  <a:themeElements>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1 Blue Spot 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spPr>
      <a:bodyPr vert="horz" wrap="square" lIns="0" tIns="45713" rIns="91427"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spPr>
      <a:bodyPr vert="horz" wrap="square" lIns="0" tIns="45713" rIns="91427"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1 Blue Spot Col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 Blue Spot Col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 Blue Spot Col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 Blue Spot Col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 Blue Spot Col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 Blue Spot Col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 Blue Spot Col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DHS_Template_White</Template>
  <TotalTime>27724</TotalTime>
  <Words>1784</Words>
  <Application>Microsoft Office PowerPoint</Application>
  <PresentationFormat>On-screen Show (4:3)</PresentationFormat>
  <Paragraphs>274</Paragraphs>
  <Slides>11</Slides>
  <Notes>11</Notes>
  <HiddenSlides>0</HiddenSlides>
  <MMClips>0</MMClips>
  <ScaleCrop>false</ScaleCrop>
  <HeadingPairs>
    <vt:vector size="8" baseType="variant">
      <vt:variant>
        <vt:lpstr>Fonts Used</vt:lpstr>
      </vt:variant>
      <vt:variant>
        <vt:i4>7</vt:i4>
      </vt:variant>
      <vt:variant>
        <vt:lpstr>Design Template</vt:lpstr>
      </vt:variant>
      <vt:variant>
        <vt:i4>5</vt:i4>
      </vt:variant>
      <vt:variant>
        <vt:lpstr>Embedded OLE Servers</vt:lpstr>
      </vt:variant>
      <vt:variant>
        <vt:i4>1</vt:i4>
      </vt:variant>
      <vt:variant>
        <vt:lpstr>Slide Titles</vt:lpstr>
      </vt:variant>
      <vt:variant>
        <vt:i4>11</vt:i4>
      </vt:variant>
    </vt:vector>
  </HeadingPairs>
  <TitlesOfParts>
    <vt:vector size="24" baseType="lpstr">
      <vt:lpstr>Arial</vt:lpstr>
      <vt:lpstr>Wingdings</vt:lpstr>
      <vt:lpstr>Times</vt:lpstr>
      <vt:lpstr>Webdings</vt:lpstr>
      <vt:lpstr>Times New Roman</vt:lpstr>
      <vt:lpstr>Arial Black</vt:lpstr>
      <vt:lpstr>Arial Unicode MS</vt:lpstr>
      <vt:lpstr>DHS_Template_White</vt:lpstr>
      <vt:lpstr>1 Blue Spot Color</vt:lpstr>
      <vt:lpstr>Default Design</vt:lpstr>
      <vt:lpstr>1 Blue Spot Color</vt:lpstr>
      <vt:lpstr>Default Design</vt:lpstr>
      <vt:lpstr>Visio</vt:lpstr>
      <vt:lpstr>Slide 1</vt:lpstr>
      <vt:lpstr>The Evolution of Emergency Broadcasting</vt:lpstr>
      <vt:lpstr>   IPAWS Federal Guidance - </vt:lpstr>
      <vt:lpstr>The IPAWS Program Vision, Mission, and Goals</vt:lpstr>
      <vt:lpstr>IPAWS Stakeholders </vt:lpstr>
      <vt:lpstr>IPAWS Vision   </vt:lpstr>
      <vt:lpstr>IPAWS Architecture  Standards Based Alert Message protocols, authenticated alert message senders, shared, trusted access &amp; distribution networks, alerts delivered to more public interface devices</vt:lpstr>
      <vt:lpstr>Slide 8</vt:lpstr>
      <vt:lpstr>IPAWS Project Areas </vt:lpstr>
      <vt:lpstr>IPAWS Milestones &amp; Activities</vt:lpstr>
      <vt:lpstr>Comments and Questions</vt:lpstr>
    </vt:vector>
  </TitlesOfParts>
  <Company>FEMA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ww</dc:creator>
  <cp:lastModifiedBy>brown-leigho</cp:lastModifiedBy>
  <cp:revision>1665</cp:revision>
  <cp:lastPrinted>2002-02-25T16:50:36Z</cp:lastPrinted>
  <dcterms:created xsi:type="dcterms:W3CDTF">2003-10-28T16:04:33Z</dcterms:created>
  <dcterms:modified xsi:type="dcterms:W3CDTF">2010-11-04T11:19:02Z</dcterms:modified>
</cp:coreProperties>
</file>